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2"/>
  </p:notesMasterIdLst>
  <p:handoutMasterIdLst>
    <p:handoutMasterId r:id="rId73"/>
  </p:handoutMasterIdLst>
  <p:sldIdLst>
    <p:sldId id="256" r:id="rId2"/>
    <p:sldId id="291" r:id="rId3"/>
    <p:sldId id="307" r:id="rId4"/>
    <p:sldId id="335" r:id="rId5"/>
    <p:sldId id="312" r:id="rId6"/>
    <p:sldId id="378" r:id="rId7"/>
    <p:sldId id="379" r:id="rId8"/>
    <p:sldId id="380" r:id="rId9"/>
    <p:sldId id="381" r:id="rId10"/>
    <p:sldId id="384" r:id="rId11"/>
    <p:sldId id="385" r:id="rId12"/>
    <p:sldId id="386" r:id="rId13"/>
    <p:sldId id="366" r:id="rId14"/>
    <p:sldId id="387" r:id="rId15"/>
    <p:sldId id="388" r:id="rId16"/>
    <p:sldId id="392" r:id="rId17"/>
    <p:sldId id="394" r:id="rId18"/>
    <p:sldId id="395" r:id="rId19"/>
    <p:sldId id="397" r:id="rId20"/>
    <p:sldId id="398" r:id="rId21"/>
    <p:sldId id="399" r:id="rId22"/>
    <p:sldId id="401" r:id="rId23"/>
    <p:sldId id="402" r:id="rId24"/>
    <p:sldId id="389" r:id="rId25"/>
    <p:sldId id="406" r:id="rId26"/>
    <p:sldId id="407" r:id="rId27"/>
    <p:sldId id="410" r:id="rId28"/>
    <p:sldId id="411" r:id="rId29"/>
    <p:sldId id="413" r:id="rId30"/>
    <p:sldId id="404" r:id="rId31"/>
    <p:sldId id="414" r:id="rId32"/>
    <p:sldId id="390" r:id="rId33"/>
    <p:sldId id="391" r:id="rId34"/>
    <p:sldId id="415" r:id="rId35"/>
    <p:sldId id="416" r:id="rId36"/>
    <p:sldId id="417" r:id="rId37"/>
    <p:sldId id="419" r:id="rId38"/>
    <p:sldId id="420" r:id="rId39"/>
    <p:sldId id="421" r:id="rId40"/>
    <p:sldId id="422" r:id="rId41"/>
    <p:sldId id="423" r:id="rId42"/>
    <p:sldId id="373" r:id="rId43"/>
    <p:sldId id="375" r:id="rId44"/>
    <p:sldId id="346" r:id="rId45"/>
    <p:sldId id="347" r:id="rId46"/>
    <p:sldId id="349" r:id="rId47"/>
    <p:sldId id="350" r:id="rId48"/>
    <p:sldId id="351" r:id="rId49"/>
    <p:sldId id="352" r:id="rId50"/>
    <p:sldId id="353" r:id="rId51"/>
    <p:sldId id="354" r:id="rId52"/>
    <p:sldId id="424" r:id="rId53"/>
    <p:sldId id="355" r:id="rId54"/>
    <p:sldId id="356" r:id="rId55"/>
    <p:sldId id="357" r:id="rId56"/>
    <p:sldId id="359" r:id="rId57"/>
    <p:sldId id="362" r:id="rId58"/>
    <p:sldId id="434" r:id="rId59"/>
    <p:sldId id="425" r:id="rId60"/>
    <p:sldId id="426" r:id="rId61"/>
    <p:sldId id="435" r:id="rId62"/>
    <p:sldId id="436" r:id="rId63"/>
    <p:sldId id="437" r:id="rId64"/>
    <p:sldId id="427" r:id="rId65"/>
    <p:sldId id="428" r:id="rId66"/>
    <p:sldId id="429" r:id="rId67"/>
    <p:sldId id="430" r:id="rId68"/>
    <p:sldId id="431" r:id="rId69"/>
    <p:sldId id="432" r:id="rId70"/>
    <p:sldId id="433" r:id="rId71"/>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556" autoAdjust="0"/>
  </p:normalViewPr>
  <p:slideViewPr>
    <p:cSldViewPr>
      <p:cViewPr varScale="1">
        <p:scale>
          <a:sx n="67" d="100"/>
          <a:sy n="67" d="100"/>
        </p:scale>
        <p:origin x="1260" y="44"/>
      </p:cViewPr>
      <p:guideLst>
        <p:guide orient="horz" pos="2160"/>
        <p:guide pos="2880"/>
      </p:guideLst>
    </p:cSldViewPr>
  </p:slideViewPr>
  <p:outlineViewPr>
    <p:cViewPr>
      <p:scale>
        <a:sx n="33" d="100"/>
        <a:sy n="33" d="100"/>
      </p:scale>
      <p:origin x="42" y="1248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E0771F4B-5641-40E1-8C03-00B7ECC8CC1B}" type="datetimeFigureOut">
              <a:rPr lang="en-US" smtClean="0"/>
              <a:pPr/>
              <a:t>12/29/2020</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81A44C16-0239-47DE-B2ED-9B19EC2740E6}" type="slidenum">
              <a:rPr lang="en-US" smtClean="0"/>
              <a:pPr/>
              <a:t>‹#›</a:t>
            </a:fld>
            <a:endParaRPr lang="en-US"/>
          </a:p>
        </p:txBody>
      </p:sp>
    </p:spTree>
    <p:extLst>
      <p:ext uri="{BB962C8B-B14F-4D97-AF65-F5344CB8AC3E}">
        <p14:creationId xmlns:p14="http://schemas.microsoft.com/office/powerpoint/2010/main" val="34011685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1CFA7D90-6CE6-477A-B402-C2EC1C20097B}" type="datetimeFigureOut">
              <a:rPr lang="en-US" smtClean="0"/>
              <a:pPr/>
              <a:t>12/29/2020</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2004F397-3003-42D4-B227-82B0ECF5FBA3}" type="slidenum">
              <a:rPr lang="en-US" smtClean="0"/>
              <a:pPr/>
              <a:t>‹#›</a:t>
            </a:fld>
            <a:endParaRPr lang="en-US"/>
          </a:p>
        </p:txBody>
      </p:sp>
    </p:spTree>
    <p:extLst>
      <p:ext uri="{BB962C8B-B14F-4D97-AF65-F5344CB8AC3E}">
        <p14:creationId xmlns:p14="http://schemas.microsoft.com/office/powerpoint/2010/main" val="402772058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004F397-3003-42D4-B227-82B0ECF5FBA3}" type="slidenum">
              <a:rPr lang="en-US" smtClean="0"/>
              <a:pPr/>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347856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Spatial</a:t>
            </a:r>
            <a:r>
              <a:rPr lang="en-US" baseline="0" dirty="0" smtClean="0"/>
              <a:t> resolution depends upon the IFOV (the angular cone of visibility of the sensor) and determines the area on the earth’s surface which is seen from a given altitude or at a particular moment of time. </a:t>
            </a:r>
            <a:r>
              <a:rPr lang="en-US" dirty="0"/>
              <a:t>If a sensor has a spatial resolution of 20 </a:t>
            </a:r>
            <a:r>
              <a:rPr lang="en-US" dirty="0" err="1"/>
              <a:t>metres</a:t>
            </a:r>
            <a:r>
              <a:rPr lang="en-US" dirty="0"/>
              <a:t> and an image from that sensor is displayed at full resolution, each pixel represents an area of 20m x 20m on the ground. In this case the pixel size and resolution are the same. </a:t>
            </a:r>
          </a:p>
          <a:p>
            <a:endParaRPr lang="en-US" dirty="0"/>
          </a:p>
          <a:p>
            <a:r>
              <a:rPr lang="en-US" dirty="0"/>
              <a:t>Map Scale= raster resolution (in meters)*2*1000</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45</a:t>
            </a:fld>
            <a:endParaRPr lang="en-US"/>
          </a:p>
        </p:txBody>
      </p:sp>
    </p:spTree>
    <p:extLst>
      <p:ext uri="{BB962C8B-B14F-4D97-AF65-F5344CB8AC3E}">
        <p14:creationId xmlns:p14="http://schemas.microsoft.com/office/powerpoint/2010/main" val="145489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Broad classes, such as water and vegetation, can usually be separated using very broad wavelength ranges - the visible and near infrared. Other more specific classes, such as </a:t>
            </a:r>
            <a:r>
              <a:rPr lang="en-US" b="1" dirty="0"/>
              <a:t>different rock types</a:t>
            </a:r>
            <a:r>
              <a:rPr lang="en-US" dirty="0"/>
              <a:t>, may not be easily distinguishable using either of these broad wavelength ranges and would require comparison at much finer wavelength ranges to separate them. Thus, we would require a </a:t>
            </a:r>
            <a:r>
              <a:rPr lang="en-US" b="1" dirty="0"/>
              <a:t>sensor</a:t>
            </a:r>
            <a:r>
              <a:rPr lang="en-US" dirty="0"/>
              <a:t> with higher </a:t>
            </a:r>
            <a:r>
              <a:rPr lang="en-US" b="1" dirty="0"/>
              <a:t>spectral resolution</a:t>
            </a:r>
            <a:r>
              <a:rPr lang="en-US" dirty="0"/>
              <a:t>.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46</a:t>
            </a:fld>
            <a:endParaRPr lang="en-US"/>
          </a:p>
        </p:txBody>
      </p:sp>
    </p:spTree>
    <p:extLst>
      <p:ext uri="{BB962C8B-B14F-4D97-AF65-F5344CB8AC3E}">
        <p14:creationId xmlns:p14="http://schemas.microsoft.com/office/powerpoint/2010/main" val="625639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Every time an image is acquired on film or by a sensor, its sensitivity to the magnitude of the electromagnetic energy determines the </a:t>
            </a:r>
            <a:r>
              <a:rPr lang="en-US" b="1" dirty="0"/>
              <a:t>radiometric resolution</a:t>
            </a:r>
            <a:r>
              <a:rPr lang="en-US" dirty="0"/>
              <a:t>. The radiometric resolution of an imaging system describes its ability to discriminate very slight differences in energy The finer the radiometric resolution of a sensor, the more sensitive it is to detecting small differences in reflected or emitted energy.</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48</a:t>
            </a:fld>
            <a:endParaRPr lang="en-US"/>
          </a:p>
        </p:txBody>
      </p:sp>
    </p:spTree>
    <p:extLst>
      <p:ext uri="{BB962C8B-B14F-4D97-AF65-F5344CB8AC3E}">
        <p14:creationId xmlns:p14="http://schemas.microsoft.com/office/powerpoint/2010/main" val="367127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53</a:t>
            </a:fld>
            <a:endParaRPr lang="en-US"/>
          </a:p>
        </p:txBody>
      </p:sp>
    </p:spTree>
    <p:extLst>
      <p:ext uri="{BB962C8B-B14F-4D97-AF65-F5344CB8AC3E}">
        <p14:creationId xmlns:p14="http://schemas.microsoft.com/office/powerpoint/2010/main" val="381818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warning and forecasting was one of the first civilian applications of remote</a:t>
            </a:r>
          </a:p>
          <a:p>
            <a:r>
              <a:rPr lang="en-US" dirty="0"/>
              <a:t>sensing, for example TIROS-1 (USA) was launched in the 1960.</a:t>
            </a:r>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64</a:t>
            </a:fld>
            <a:endParaRPr lang="en-US"/>
          </a:p>
        </p:txBody>
      </p:sp>
    </p:spTree>
    <p:extLst>
      <p:ext uri="{BB962C8B-B14F-4D97-AF65-F5344CB8AC3E}">
        <p14:creationId xmlns:p14="http://schemas.microsoft.com/office/powerpoint/2010/main" val="308070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NOAA: National Ocean and Atmospheric Administration</a:t>
            </a:r>
          </a:p>
          <a:p>
            <a:r>
              <a:rPr lang="en-US" dirty="0"/>
              <a:t>AVHRR: Advanced Very High Resolution Radiometer</a:t>
            </a:r>
          </a:p>
          <a:p>
            <a:r>
              <a:rPr lang="en-US" dirty="0"/>
              <a:t>The AVHRR sensor is the primary on board sensor of the NOAA satellites, used for</a:t>
            </a:r>
          </a:p>
          <a:p>
            <a:r>
              <a:rPr lang="en-US" dirty="0"/>
              <a:t>meteorological and small-scale applications.</a:t>
            </a:r>
          </a:p>
          <a:p>
            <a:r>
              <a:rPr lang="en-US" dirty="0"/>
              <a:t>‘The AVHRR sensor detects radiation in the visible, near and mid infrared, and</a:t>
            </a:r>
          </a:p>
          <a:p>
            <a:r>
              <a:rPr lang="en-US" dirty="0"/>
              <a:t>thermal infrared portions of the electromagnetic spectrum, over a swath width of 3000</a:t>
            </a:r>
          </a:p>
          <a:p>
            <a:r>
              <a:rPr lang="en-US" dirty="0"/>
              <a:t>km’ (Natural Resources Canada, online).</a:t>
            </a:r>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65</a:t>
            </a:fld>
            <a:endParaRPr lang="en-US"/>
          </a:p>
        </p:txBody>
      </p:sp>
    </p:spTree>
    <p:extLst>
      <p:ext uri="{BB962C8B-B14F-4D97-AF65-F5344CB8AC3E}">
        <p14:creationId xmlns:p14="http://schemas.microsoft.com/office/powerpoint/2010/main" val="352423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68</a:t>
            </a:fld>
            <a:endParaRPr lang="en-US"/>
          </a:p>
        </p:txBody>
      </p:sp>
    </p:spTree>
    <p:extLst>
      <p:ext uri="{BB962C8B-B14F-4D97-AF65-F5344CB8AC3E}">
        <p14:creationId xmlns:p14="http://schemas.microsoft.com/office/powerpoint/2010/main" val="135327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a:t>
            </a:fld>
            <a:endParaRPr lang="en-US"/>
          </a:p>
        </p:txBody>
      </p:sp>
    </p:spTree>
    <p:extLst>
      <p:ext uri="{BB962C8B-B14F-4D97-AF65-F5344CB8AC3E}">
        <p14:creationId xmlns:p14="http://schemas.microsoft.com/office/powerpoint/2010/main" val="171778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7</a:t>
            </a:fld>
            <a:endParaRPr lang="en-US"/>
          </a:p>
        </p:txBody>
      </p:sp>
    </p:spTree>
    <p:extLst>
      <p:ext uri="{BB962C8B-B14F-4D97-AF65-F5344CB8AC3E}">
        <p14:creationId xmlns:p14="http://schemas.microsoft.com/office/powerpoint/2010/main" val="2990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Remote sensing is</a:t>
            </a:r>
            <a:r>
              <a:rPr lang="en-US" baseline="0" dirty="0" smtClean="0"/>
              <a:t> all about the </a:t>
            </a:r>
            <a:r>
              <a:rPr lang="en-US" baseline="0" dirty="0" err="1" smtClean="0"/>
              <a:t>electomagnetic</a:t>
            </a:r>
            <a:r>
              <a:rPr lang="en-US" baseline="0" dirty="0" smtClean="0"/>
              <a:t> radiation emitted and sensed by source and sensors.</a:t>
            </a:r>
          </a:p>
          <a:p>
            <a:endParaRPr lang="en-US" baseline="0" dirty="0" smtClean="0"/>
          </a:p>
          <a:p>
            <a:r>
              <a:rPr lang="en-US" baseline="0" dirty="0" smtClean="0"/>
              <a:t>A EMR emitted from source interacts with atmosphere and then interacts with </a:t>
            </a:r>
            <a:r>
              <a:rPr lang="en-US" baseline="0" dirty="0" err="1" smtClean="0"/>
              <a:t>traget</a:t>
            </a:r>
            <a:r>
              <a:rPr lang="en-US" baseline="0" dirty="0" smtClean="0"/>
              <a:t> </a:t>
            </a:r>
            <a:r>
              <a:rPr lang="en-US" baseline="0" dirty="0" err="1" smtClean="0"/>
              <a:t>wihc</a:t>
            </a:r>
            <a:r>
              <a:rPr lang="en-US" baseline="0" dirty="0" smtClean="0"/>
              <a:t> is sensed by sensors to get the </a:t>
            </a:r>
            <a:r>
              <a:rPr lang="en-US" baseline="0" dirty="0" err="1" smtClean="0"/>
              <a:t>useul</a:t>
            </a:r>
            <a:r>
              <a:rPr lang="en-US" baseline="0" dirty="0" smtClean="0"/>
              <a:t> information</a:t>
            </a:r>
          </a:p>
          <a:p>
            <a:r>
              <a:rPr lang="en-US" baseline="0" dirty="0" smtClean="0"/>
              <a:t>Remote sensing system thus have four components</a:t>
            </a:r>
            <a:endParaRPr lang="en-GB" dirty="0"/>
          </a:p>
        </p:txBody>
      </p:sp>
      <p:sp>
        <p:nvSpPr>
          <p:cNvPr id="4" name="Slide Number Placeholder 3"/>
          <p:cNvSpPr>
            <a:spLocks noGrp="1"/>
          </p:cNvSpPr>
          <p:nvPr>
            <p:ph type="sldNum" sz="quarter" idx="10"/>
          </p:nvPr>
        </p:nvSpPr>
        <p:spPr/>
        <p:txBody>
          <a:bodyPr/>
          <a:lstStyle/>
          <a:p>
            <a:fld id="{7DC99457-EEFA-44C2-A96A-A0EFF8869DAA}" type="slidenum">
              <a:rPr lang="en-GB" smtClean="0"/>
              <a:pPr/>
              <a:t>13</a:t>
            </a:fld>
            <a:endParaRPr lang="en-GB"/>
          </a:p>
        </p:txBody>
      </p:sp>
    </p:spTree>
    <p:extLst>
      <p:ext uri="{BB962C8B-B14F-4D97-AF65-F5344CB8AC3E}">
        <p14:creationId xmlns:p14="http://schemas.microsoft.com/office/powerpoint/2010/main" val="2824470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31</a:t>
            </a:fld>
            <a:endParaRPr lang="en-US"/>
          </a:p>
        </p:txBody>
      </p:sp>
    </p:spTree>
    <p:extLst>
      <p:ext uri="{BB962C8B-B14F-4D97-AF65-F5344CB8AC3E}">
        <p14:creationId xmlns:p14="http://schemas.microsoft.com/office/powerpoint/2010/main" val="145849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39</a:t>
            </a:fld>
            <a:endParaRPr lang="en-US"/>
          </a:p>
        </p:txBody>
      </p:sp>
    </p:spTree>
    <p:extLst>
      <p:ext uri="{BB962C8B-B14F-4D97-AF65-F5344CB8AC3E}">
        <p14:creationId xmlns:p14="http://schemas.microsoft.com/office/powerpoint/2010/main" val="60083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40</a:t>
            </a:fld>
            <a:endParaRPr lang="en-US"/>
          </a:p>
        </p:txBody>
      </p:sp>
    </p:spTree>
    <p:extLst>
      <p:ext uri="{BB962C8B-B14F-4D97-AF65-F5344CB8AC3E}">
        <p14:creationId xmlns:p14="http://schemas.microsoft.com/office/powerpoint/2010/main" val="390204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41</a:t>
            </a:fld>
            <a:endParaRPr lang="en-US"/>
          </a:p>
        </p:txBody>
      </p:sp>
    </p:spTree>
    <p:extLst>
      <p:ext uri="{BB962C8B-B14F-4D97-AF65-F5344CB8AC3E}">
        <p14:creationId xmlns:p14="http://schemas.microsoft.com/office/powerpoint/2010/main" val="348613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resolution is the</a:t>
            </a:r>
            <a:r>
              <a:rPr lang="en-US" baseline="0" dirty="0" smtClean="0"/>
              <a:t> detail an image holds.</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44</a:t>
            </a:fld>
            <a:endParaRPr lang="en-US"/>
          </a:p>
        </p:txBody>
      </p:sp>
    </p:spTree>
    <p:extLst>
      <p:ext uri="{BB962C8B-B14F-4D97-AF65-F5344CB8AC3E}">
        <p14:creationId xmlns:p14="http://schemas.microsoft.com/office/powerpoint/2010/main" val="414907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3A092B-008B-4C7F-AAA3-0A4124905FF3}" type="datetime1">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66313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662752-EDF4-419D-B4ED-276722B080D6}" type="datetime1">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71645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50B6F-781B-4E26-887B-BD7825958606}" type="datetime1">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453776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14400" y="1600200"/>
            <a:ext cx="7772400" cy="4530725"/>
          </a:xfrm>
        </p:spPr>
        <p:txBody>
          <a:bodyPr>
            <a:normAutofit/>
          </a:bodyPr>
          <a:lstStyle/>
          <a:p>
            <a:pPr lvl="0"/>
            <a:endParaRPr lang="en-US" noProof="0"/>
          </a:p>
        </p:txBody>
      </p:sp>
      <p:sp>
        <p:nvSpPr>
          <p:cNvPr id="4" name="Date Placeholder 3"/>
          <p:cNvSpPr>
            <a:spLocks noGrp="1"/>
          </p:cNvSpPr>
          <p:nvPr>
            <p:ph type="dt" sz="half" idx="10"/>
          </p:nvPr>
        </p:nvSpPr>
        <p:spPr>
          <a:xfrm>
            <a:off x="914400" y="6251575"/>
            <a:ext cx="1981200" cy="457200"/>
          </a:xfrm>
        </p:spPr>
        <p:txBody>
          <a:bodyPr/>
          <a:lstStyle>
            <a:lvl1pPr>
              <a:defRPr/>
            </a:lvl1pPr>
          </a:lstStyle>
          <a:p>
            <a:pPr>
              <a:defRPr/>
            </a:pPr>
            <a:fld id="{4DBE35B8-BBB2-43B7-9631-BCBC52870394}" type="datetime1">
              <a:rPr lang="en-US"/>
              <a:pPr>
                <a:defRPr/>
              </a:pPr>
              <a:t>12/29/2020</a:t>
            </a:fld>
            <a:endParaRPr lang="en-US"/>
          </a:p>
        </p:txBody>
      </p:sp>
      <p:sp>
        <p:nvSpPr>
          <p:cNvPr id="5" name="Footer Placeholder 4"/>
          <p:cNvSpPr>
            <a:spLocks noGrp="1"/>
          </p:cNvSpPr>
          <p:nvPr>
            <p:ph type="ftr" sz="quarter" idx="11"/>
          </p:nvPr>
        </p:nvSpPr>
        <p:spPr>
          <a:xfrm>
            <a:off x="3352800" y="6248400"/>
            <a:ext cx="2971800" cy="457200"/>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781800" y="6248400"/>
            <a:ext cx="1905000" cy="457200"/>
          </a:xfrm>
        </p:spPr>
        <p:txBody>
          <a:bodyPr/>
          <a:lstStyle>
            <a:lvl1pPr>
              <a:defRPr/>
            </a:lvl1pPr>
          </a:lstStyle>
          <a:p>
            <a:pPr>
              <a:defRPr/>
            </a:pPr>
            <a:fld id="{2846462C-45C6-4D23-B8FE-958968C46EF2}" type="slidenum">
              <a:rPr lang="en-US"/>
              <a:pPr>
                <a:defRPr/>
              </a:pPr>
              <a:t>‹#›</a:t>
            </a:fld>
            <a:endParaRPr lang="en-US"/>
          </a:p>
        </p:txBody>
      </p:sp>
    </p:spTree>
    <p:extLst>
      <p:ext uri="{BB962C8B-B14F-4D97-AF65-F5344CB8AC3E}">
        <p14:creationId xmlns:p14="http://schemas.microsoft.com/office/powerpoint/2010/main" val="11137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B4831-CC99-4095-AC55-83C8D3CE620B}" type="datetime1">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21594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3CAA45-9F93-4CE2-B391-3F2156022DD9}" type="datetime1">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166824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308E51-6BB4-469C-8D96-B95DF2CDE93F}" type="datetime1">
              <a:rPr lang="en-US" smtClean="0"/>
              <a:t>12/29/2020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784401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4E8DB3-20F1-404B-9E74-7CA32D0AB213}" type="datetime1">
              <a:rPr lang="en-US" smtClean="0"/>
              <a:t>12/29/2020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91207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66627F-1759-4DE8-9DAC-33F68A26884D}" type="datetime1">
              <a:rPr lang="en-US" smtClean="0"/>
              <a:t>12/29/2020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930896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56057-45C0-4A8F-949E-71739ABC7E92}" type="datetime1">
              <a:rPr lang="en-US" smtClean="0"/>
              <a:t>12/29/2020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60504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D94F2-4BBB-42A0-8709-43AB1F5BBB16}" type="datetime1">
              <a:rPr lang="en-US" smtClean="0"/>
              <a:t>12/29/2020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52776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91B1-C8D1-48FE-A599-239C5BA2258B}" type="datetime1">
              <a:rPr lang="en-US" smtClean="0"/>
              <a:t>12/29/2020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60664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03816E0-FC6E-4AD6-A49B-2BA714CC1FB9}" type="datetime1">
              <a:rPr lang="en-US" smtClean="0"/>
              <a:t>12/29/2020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84E4CA-15A3-47F0-B833-EAE3366FA404}" type="slidenum">
              <a:rPr lang="en-US" smtClean="0"/>
              <a:pPr/>
              <a:t>‹#›</a:t>
            </a:fld>
            <a:endParaRPr lang="en-US"/>
          </a:p>
        </p:txBody>
      </p:sp>
    </p:spTree>
    <p:extLst>
      <p:ext uri="{BB962C8B-B14F-4D97-AF65-F5344CB8AC3E}">
        <p14:creationId xmlns:p14="http://schemas.microsoft.com/office/powerpoint/2010/main" val="41690854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189635"/>
            <a:ext cx="7391400" cy="1458565"/>
          </a:xfrm>
        </p:spPr>
        <p:txBody>
          <a:bodyPr>
            <a:normAutofit fontScale="90000"/>
          </a:bodyPr>
          <a:lstStyle/>
          <a:p>
            <a:r>
              <a:rPr sz="3600" b="1" dirty="0" smtClean="0">
                <a:solidFill>
                  <a:schemeClr val="accent1">
                    <a:lumMod val="75000"/>
                  </a:schemeClr>
                </a:solidFill>
                <a:latin typeface="Cambria" panose="02040503050406030204" pitchFamily="18" charset="0"/>
                <a:ea typeface="Cambria" panose="02040503050406030204" pitchFamily="18" charset="0"/>
              </a:rPr>
              <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Introduction to Remote Sensing</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  </a:t>
            </a:r>
            <a:endParaRPr lang="en-US" sz="3600" b="1" dirty="0">
              <a:solidFill>
                <a:schemeClr val="accent1">
                  <a:lumMod val="75000"/>
                </a:schemeClr>
              </a:solidFill>
              <a:latin typeface="Cambria" panose="02040503050406030204" pitchFamily="18" charset="0"/>
              <a:ea typeface="Cambria" panose="02040503050406030204" pitchFamily="18" charset="0"/>
            </a:endParaRPr>
          </a:p>
        </p:txBody>
      </p:sp>
      <p:sp>
        <p:nvSpPr>
          <p:cNvPr id="7" name="Subtitle 6"/>
          <p:cNvSpPr>
            <a:spLocks noGrp="1"/>
          </p:cNvSpPr>
          <p:nvPr>
            <p:ph type="subTitle" idx="1"/>
          </p:nvPr>
        </p:nvSpPr>
        <p:spPr>
          <a:xfrm>
            <a:off x="914400" y="2361754"/>
            <a:ext cx="6858000" cy="1655762"/>
          </a:xfrm>
        </p:spPr>
        <p:txBody>
          <a:bodyPr>
            <a:normAutofit/>
          </a:bodyPr>
          <a:lstStyle/>
          <a:p>
            <a:r>
              <a:rPr lang="en-US" sz="3600" b="1" dirty="0" smtClean="0"/>
              <a:t>Session 10</a:t>
            </a:r>
            <a:endParaRPr lang="en-US" sz="3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79687"/>
            <a:ext cx="9144000" cy="5078313"/>
          </a:xfrm>
          <a:prstGeom prst="rect">
            <a:avLst/>
          </a:prstGeom>
        </p:spPr>
        <p:txBody>
          <a:bodyPr wrap="square">
            <a:spAutoFit/>
          </a:bodyPr>
          <a:lstStyle/>
          <a:p>
            <a:pPr fontAlgn="base"/>
            <a:r>
              <a:rPr lang="en-US" b="1" dirty="0">
                <a:solidFill>
                  <a:schemeClr val="accent1">
                    <a:lumMod val="75000"/>
                  </a:schemeClr>
                </a:solidFill>
                <a:latin typeface="inherit"/>
              </a:rPr>
              <a:t>Radio waves</a:t>
            </a:r>
            <a:endParaRPr lang="en-US" b="1" dirty="0">
              <a:solidFill>
                <a:schemeClr val="accent1">
                  <a:lumMod val="75000"/>
                </a:schemeClr>
              </a:solidFill>
              <a:latin typeface="Open Sans"/>
            </a:endParaRPr>
          </a:p>
          <a:p>
            <a:pPr fontAlgn="base"/>
            <a:r>
              <a:rPr lang="en-US" b="1" dirty="0" smtClean="0">
                <a:solidFill>
                  <a:schemeClr val="accent1">
                    <a:lumMod val="75000"/>
                  </a:schemeClr>
                </a:solidFill>
                <a:latin typeface="inherit"/>
              </a:rPr>
              <a:t>Microwaves</a:t>
            </a:r>
            <a:endParaRPr lang="en-US" b="1" dirty="0">
              <a:solidFill>
                <a:schemeClr val="accent1">
                  <a:lumMod val="75000"/>
                </a:schemeClr>
              </a:solidFill>
              <a:latin typeface="inherit"/>
            </a:endParaRP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Infrared </a:t>
            </a:r>
          </a:p>
          <a:p>
            <a:pPr fontAlgn="base"/>
            <a:r>
              <a:rPr lang="en-US" dirty="0">
                <a:solidFill>
                  <a:srgbClr val="5B5B5B"/>
                </a:solidFill>
                <a:latin typeface="Open Sans"/>
              </a:rPr>
              <a:t>Infrared is in the range of the EM spectrum between microwaves and visible light. IR has frequencies from about 30 THz up to about 400 THz and wavelengths of about 100 </a:t>
            </a:r>
            <a:r>
              <a:rPr lang="en-US" dirty="0" err="1">
                <a:solidFill>
                  <a:srgbClr val="5B5B5B"/>
                </a:solidFill>
                <a:latin typeface="Open Sans"/>
              </a:rPr>
              <a:t>μm</a:t>
            </a:r>
            <a:r>
              <a:rPr lang="en-US" dirty="0">
                <a:solidFill>
                  <a:srgbClr val="5B5B5B"/>
                </a:solidFill>
                <a:latin typeface="Open Sans"/>
              </a:rPr>
              <a:t> (0.004 inches) to 740 nanometers (nm), or 0.00003 inches. IR light is invisible to human eyes, but we can feel it as heat if the intensity is sufficient.</a:t>
            </a:r>
          </a:p>
          <a:p>
            <a:pPr fontAlgn="base"/>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Visible </a:t>
            </a:r>
            <a:r>
              <a:rPr lang="en-US" b="1" dirty="0" smtClean="0">
                <a:solidFill>
                  <a:schemeClr val="accent1">
                    <a:lumMod val="75000"/>
                  </a:schemeClr>
                </a:solidFill>
                <a:latin typeface="inherit"/>
              </a:rPr>
              <a:t>Light</a:t>
            </a:r>
          </a:p>
          <a:p>
            <a:pPr fontAlgn="base"/>
            <a:r>
              <a:rPr lang="en-US" dirty="0">
                <a:solidFill>
                  <a:srgbClr val="5B5B5B"/>
                </a:solidFill>
                <a:latin typeface="Open Sans"/>
              </a:rPr>
              <a:t>Visible light is found in the middle of the EM spectrum, between IR and UV. It has frequencies of about 400 THz to 800 THz and wavelengths of about 740 nm (0.00003 inches) to 380 nm (.000015 inches). More generally, visible light is defined as the wavelengths that are visible to most human eyes</a:t>
            </a:r>
            <a:r>
              <a:rPr lang="en-US" dirty="0" smtClean="0">
                <a:solidFill>
                  <a:srgbClr val="5B5B5B"/>
                </a:solidFill>
                <a:latin typeface="Open Sans"/>
              </a:rPr>
              <a:t>.</a:t>
            </a:r>
          </a:p>
          <a:p>
            <a:pPr fontAlgn="base"/>
            <a:endParaRPr lang="en-US" dirty="0">
              <a:solidFill>
                <a:srgbClr val="5B5B5B"/>
              </a:solidFill>
              <a:latin typeface="Open Sans"/>
            </a:endParaRPr>
          </a:p>
          <a:p>
            <a:pPr fontAlgn="base"/>
            <a:r>
              <a:rPr lang="en-US" b="1" dirty="0" err="1">
                <a:solidFill>
                  <a:schemeClr val="accent1">
                    <a:lumMod val="75000"/>
                  </a:schemeClr>
                </a:solidFill>
                <a:latin typeface="inherit"/>
              </a:rPr>
              <a:t>UltraViolet</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X-ray</a:t>
            </a:r>
          </a:p>
          <a:p>
            <a:pPr fontAlgn="base"/>
            <a:r>
              <a:rPr lang="en-US" b="1" dirty="0">
                <a:solidFill>
                  <a:schemeClr val="accent1">
                    <a:lumMod val="75000"/>
                  </a:schemeClr>
                </a:solidFill>
                <a:latin typeface="inherit"/>
              </a:rPr>
              <a:t>Gamma</a:t>
            </a:r>
          </a:p>
        </p:txBody>
      </p:sp>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699" y="0"/>
            <a:ext cx="870515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985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0"/>
            <a:ext cx="8705155"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1548110"/>
            <a:ext cx="9144000" cy="5386090"/>
          </a:xfrm>
          <a:prstGeom prst="rect">
            <a:avLst/>
          </a:prstGeom>
        </p:spPr>
        <p:txBody>
          <a:bodyPr wrap="square">
            <a:spAutoFit/>
          </a:bodyPr>
          <a:lstStyle/>
          <a:p>
            <a:pPr fontAlgn="base"/>
            <a:r>
              <a:rPr lang="en-US" sz="1400" b="1" dirty="0">
                <a:solidFill>
                  <a:schemeClr val="accent1">
                    <a:lumMod val="75000"/>
                  </a:schemeClr>
                </a:solidFill>
                <a:latin typeface="inherit"/>
              </a:rPr>
              <a:t>Radio waves</a:t>
            </a:r>
            <a:endParaRPr lang="en-US" sz="1400" b="1" dirty="0">
              <a:solidFill>
                <a:schemeClr val="accent1">
                  <a:lumMod val="75000"/>
                </a:schemeClr>
              </a:solidFill>
              <a:latin typeface="Open Sans"/>
            </a:endParaRPr>
          </a:p>
          <a:p>
            <a:pPr fontAlgn="base"/>
            <a:r>
              <a:rPr lang="en-US" sz="1400" b="1" dirty="0" smtClean="0">
                <a:solidFill>
                  <a:schemeClr val="accent1">
                    <a:lumMod val="75000"/>
                  </a:schemeClr>
                </a:solidFill>
                <a:latin typeface="inherit"/>
              </a:rPr>
              <a:t>Microwaves</a:t>
            </a:r>
            <a:endParaRPr lang="en-US" sz="1400" b="1" dirty="0">
              <a:solidFill>
                <a:schemeClr val="accent1">
                  <a:lumMod val="75000"/>
                </a:schemeClr>
              </a:solidFill>
              <a:latin typeface="inherit"/>
            </a:endParaRPr>
          </a:p>
          <a:p>
            <a:pPr fontAlgn="base"/>
            <a:r>
              <a:rPr lang="en-US" sz="1400" b="1" dirty="0" smtClean="0">
                <a:solidFill>
                  <a:schemeClr val="accent1">
                    <a:lumMod val="75000"/>
                  </a:schemeClr>
                </a:solidFill>
                <a:latin typeface="inherit"/>
              </a:rPr>
              <a:t>Infrared </a:t>
            </a:r>
          </a:p>
          <a:p>
            <a:pPr fontAlgn="base"/>
            <a:r>
              <a:rPr lang="en-US" sz="1400" b="1" dirty="0" smtClean="0">
                <a:solidFill>
                  <a:schemeClr val="accent1">
                    <a:lumMod val="75000"/>
                  </a:schemeClr>
                </a:solidFill>
                <a:latin typeface="inherit"/>
              </a:rPr>
              <a:t>Visible Light</a:t>
            </a:r>
          </a:p>
          <a:p>
            <a:pPr fontAlgn="base"/>
            <a:endParaRPr lang="en-US" b="1" dirty="0" smtClean="0">
              <a:solidFill>
                <a:schemeClr val="accent1">
                  <a:lumMod val="75000"/>
                </a:schemeClr>
              </a:solidFill>
              <a:latin typeface="inherit"/>
            </a:endParaRPr>
          </a:p>
          <a:p>
            <a:pPr fontAlgn="base"/>
            <a:r>
              <a:rPr lang="en-US" b="1" dirty="0" err="1" smtClean="0">
                <a:solidFill>
                  <a:schemeClr val="accent1">
                    <a:lumMod val="75000"/>
                  </a:schemeClr>
                </a:solidFill>
                <a:latin typeface="inherit"/>
              </a:rPr>
              <a:t>UltraViolet</a:t>
            </a:r>
            <a:endParaRPr lang="en-US" b="1" dirty="0" smtClean="0">
              <a:solidFill>
                <a:schemeClr val="accent1">
                  <a:lumMod val="75000"/>
                </a:schemeClr>
              </a:solidFill>
              <a:latin typeface="inherit"/>
            </a:endParaRPr>
          </a:p>
          <a:p>
            <a:pPr fontAlgn="base"/>
            <a:r>
              <a:rPr lang="en-US" dirty="0">
                <a:solidFill>
                  <a:srgbClr val="5B5B5B"/>
                </a:solidFill>
                <a:latin typeface="Open Sans"/>
              </a:rPr>
              <a:t>Ultraviolet light is in the range of the EM spectrum between visible light and X-rays. It has frequencies of about 8 × 1014 to 3 × 1016 Hz and wavelengths of about 380 nm (.000015 inches) to about 10 nm (0.0000004 inches). UV light is a component of sunlight; however, it is invisible to the human eye. It has numerous medical and industrial applications, but it can damage living tissue.</a:t>
            </a:r>
          </a:p>
          <a:p>
            <a:pPr fontAlgn="base"/>
            <a:r>
              <a:rPr lang="en-US" b="1" dirty="0" smtClean="0">
                <a:solidFill>
                  <a:schemeClr val="accent1">
                    <a:lumMod val="75000"/>
                  </a:schemeClr>
                </a:solidFill>
                <a:latin typeface="inherit"/>
              </a:rPr>
              <a:t>X-ray</a:t>
            </a:r>
          </a:p>
          <a:p>
            <a:pPr fontAlgn="base"/>
            <a:r>
              <a:rPr lang="en-US" dirty="0">
                <a:solidFill>
                  <a:srgbClr val="5B5B5B"/>
                </a:solidFill>
                <a:latin typeface="Open Sans"/>
              </a:rPr>
              <a:t>X-rays are roughly classified into two types: soft X-rays and hard X-rays. Soft X-rays comprise the range of the EM spectrum between UV and gamma rays. Soft X-rays have frequencies of about 3 × 1016 to about 1018 Hz and wavelengths of about 10 nm (4 × 10−7 inches) to about 100 </a:t>
            </a:r>
            <a:r>
              <a:rPr lang="en-US" dirty="0" err="1">
                <a:solidFill>
                  <a:srgbClr val="5B5B5B"/>
                </a:solidFill>
                <a:latin typeface="Open Sans"/>
              </a:rPr>
              <a:t>picometers</a:t>
            </a:r>
            <a:r>
              <a:rPr lang="en-US" dirty="0">
                <a:solidFill>
                  <a:srgbClr val="5B5B5B"/>
                </a:solidFill>
                <a:latin typeface="Open Sans"/>
              </a:rPr>
              <a:t> (pm), or 4 × 10−8 inches. Hard X-rays occupy the same region of the EM spectrum as gamma rays. The only difference between them is their source: X-rays are produced by accelerating electrons, while gamma rays are produced by atomic nuclei.</a:t>
            </a:r>
          </a:p>
          <a:p>
            <a:pPr fontAlgn="base"/>
            <a:r>
              <a:rPr lang="en-US" b="1" dirty="0">
                <a:solidFill>
                  <a:schemeClr val="accent1">
                    <a:lumMod val="75000"/>
                  </a:schemeClr>
                </a:solidFill>
                <a:latin typeface="inherit"/>
              </a:rPr>
              <a:t>Gamma</a:t>
            </a:r>
          </a:p>
        </p:txBody>
      </p:sp>
    </p:spTree>
    <p:extLst>
      <p:ext uri="{BB962C8B-B14F-4D97-AF65-F5344CB8AC3E}">
        <p14:creationId xmlns:p14="http://schemas.microsoft.com/office/powerpoint/2010/main" val="2143492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0"/>
            <a:ext cx="8705155"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1905000"/>
            <a:ext cx="8610600" cy="4062651"/>
          </a:xfrm>
          <a:prstGeom prst="rect">
            <a:avLst/>
          </a:prstGeom>
        </p:spPr>
        <p:txBody>
          <a:bodyPr wrap="square">
            <a:spAutoFit/>
          </a:bodyPr>
          <a:lstStyle/>
          <a:p>
            <a:pPr fontAlgn="base"/>
            <a:r>
              <a:rPr lang="en-US" sz="2200" b="1" dirty="0">
                <a:solidFill>
                  <a:schemeClr val="accent1">
                    <a:lumMod val="75000"/>
                  </a:schemeClr>
                </a:solidFill>
                <a:latin typeface="inherit"/>
              </a:rPr>
              <a:t>Radio waves</a:t>
            </a:r>
            <a:endParaRPr lang="en-US" sz="2200" b="1" dirty="0">
              <a:solidFill>
                <a:schemeClr val="accent1">
                  <a:lumMod val="75000"/>
                </a:schemeClr>
              </a:solidFill>
              <a:latin typeface="Open Sans"/>
            </a:endParaRPr>
          </a:p>
          <a:p>
            <a:pPr fontAlgn="base"/>
            <a:r>
              <a:rPr lang="en-US" sz="2200" b="1" dirty="0" smtClean="0">
                <a:solidFill>
                  <a:schemeClr val="accent1">
                    <a:lumMod val="75000"/>
                  </a:schemeClr>
                </a:solidFill>
                <a:latin typeface="inherit"/>
              </a:rPr>
              <a:t>Microwaves</a:t>
            </a:r>
            <a:endParaRPr lang="en-US" sz="2200" b="1" dirty="0">
              <a:solidFill>
                <a:schemeClr val="accent1">
                  <a:lumMod val="75000"/>
                </a:schemeClr>
              </a:solidFill>
              <a:latin typeface="inherit"/>
            </a:endParaRPr>
          </a:p>
          <a:p>
            <a:pPr fontAlgn="base"/>
            <a:r>
              <a:rPr lang="en-US" sz="2200" b="1" dirty="0" smtClean="0">
                <a:solidFill>
                  <a:schemeClr val="accent1">
                    <a:lumMod val="75000"/>
                  </a:schemeClr>
                </a:solidFill>
                <a:latin typeface="inherit"/>
              </a:rPr>
              <a:t>Infrared </a:t>
            </a:r>
          </a:p>
          <a:p>
            <a:pPr fontAlgn="base"/>
            <a:r>
              <a:rPr lang="en-US" sz="2200" b="1" dirty="0" smtClean="0">
                <a:solidFill>
                  <a:schemeClr val="accent1">
                    <a:lumMod val="75000"/>
                  </a:schemeClr>
                </a:solidFill>
                <a:latin typeface="inherit"/>
              </a:rPr>
              <a:t>Visible Light</a:t>
            </a:r>
          </a:p>
          <a:p>
            <a:pPr fontAlgn="base"/>
            <a:r>
              <a:rPr lang="en-US" sz="2200" b="1" dirty="0" err="1" smtClean="0">
                <a:solidFill>
                  <a:schemeClr val="accent1">
                    <a:lumMod val="75000"/>
                  </a:schemeClr>
                </a:solidFill>
                <a:latin typeface="inherit"/>
              </a:rPr>
              <a:t>UltraViolet</a:t>
            </a:r>
            <a:endParaRPr lang="en-US" sz="2200" b="1" dirty="0" smtClean="0">
              <a:solidFill>
                <a:schemeClr val="accent1">
                  <a:lumMod val="75000"/>
                </a:schemeClr>
              </a:solidFill>
              <a:latin typeface="inherit"/>
            </a:endParaRPr>
          </a:p>
          <a:p>
            <a:pPr fontAlgn="base"/>
            <a:r>
              <a:rPr lang="en-US" sz="2200" b="1" dirty="0" smtClean="0">
                <a:solidFill>
                  <a:schemeClr val="accent1">
                    <a:lumMod val="75000"/>
                  </a:schemeClr>
                </a:solidFill>
                <a:latin typeface="inherit"/>
              </a:rPr>
              <a:t>X-ray</a:t>
            </a: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Gamma</a:t>
            </a:r>
          </a:p>
          <a:p>
            <a:pPr fontAlgn="base"/>
            <a:r>
              <a:rPr lang="en-US" dirty="0">
                <a:solidFill>
                  <a:srgbClr val="5B5B5B"/>
                </a:solidFill>
                <a:latin typeface="Open Sans"/>
              </a:rPr>
              <a:t>Gamma-rays are in the range of the spectrum above soft X-rays. Gamma-rays have frequencies greater than about 1018 Hz and wavelengths of less than 100 pm (4 × 10−9 inches). Gamma radiation causes damage to living tissue, which makes it useful for killing cancer cells when applied in carefully measured doses to small regions. Uncontrolled exposure, though, is extremely dangerous to humans.</a:t>
            </a:r>
          </a:p>
        </p:txBody>
      </p:sp>
    </p:spTree>
    <p:extLst>
      <p:ext uri="{BB962C8B-B14F-4D97-AF65-F5344CB8AC3E}">
        <p14:creationId xmlns:p14="http://schemas.microsoft.com/office/powerpoint/2010/main" val="1003934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6629400" cy="496887"/>
          </a:xfrm>
        </p:spPr>
        <p:txBody>
          <a:bodyPr>
            <a:normAutofit/>
          </a:bodyPr>
          <a:lstStyle/>
          <a:p>
            <a:pPr algn="ctr"/>
            <a:r>
              <a:rPr lang="en-US" sz="2800" b="1" dirty="0"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Remote Sensing Process</a:t>
            </a:r>
            <a:endParaRPr lang="en-GB" sz="28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
        <p:nvSpPr>
          <p:cNvPr id="3" name="Content Placeholder 2"/>
          <p:cNvSpPr>
            <a:spLocks noGrp="1"/>
          </p:cNvSpPr>
          <p:nvPr>
            <p:ph idx="1"/>
          </p:nvPr>
        </p:nvSpPr>
        <p:spPr>
          <a:xfrm>
            <a:off x="323850" y="573087"/>
            <a:ext cx="8648700" cy="4351338"/>
          </a:xfrm>
        </p:spPr>
        <p:txBody>
          <a:bodyPr/>
          <a:lstStyle/>
          <a:p>
            <a:r>
              <a:rPr lang="en-US" sz="2000" dirty="0" smtClean="0">
                <a:latin typeface="Times New Roman" pitchFamily="18" charset="0"/>
                <a:ea typeface="ＭＳ Ｐゴシック" charset="-128"/>
              </a:rPr>
              <a:t>All satellite remote sensing systems involve the measurement of electromagnetic radiation</a:t>
            </a:r>
            <a:r>
              <a:rPr lang="en-US" dirty="0" smtClean="0">
                <a:latin typeface="Times New Roman" pitchFamily="18" charset="0"/>
                <a:ea typeface="ＭＳ Ｐゴシック" charset="-128"/>
              </a:rPr>
              <a:t>.  </a:t>
            </a:r>
          </a:p>
          <a:p>
            <a:pPr marL="0" indent="0">
              <a:buNone/>
            </a:pPr>
            <a:endParaRPr lang="en-US" dirty="0" smtClean="0"/>
          </a:p>
          <a:p>
            <a:endParaRPr lang="en-GB" dirty="0"/>
          </a:p>
        </p:txBody>
      </p:sp>
      <p:pic>
        <p:nvPicPr>
          <p:cNvPr id="4" name="Picture 2"/>
          <p:cNvPicPr>
            <a:picLocks noChangeAspect="1" noChangeArrowheads="1"/>
          </p:cNvPicPr>
          <p:nvPr/>
        </p:nvPicPr>
        <p:blipFill rotWithShape="1">
          <a:blip r:embed="rId3" cstate="print"/>
          <a:srcRect/>
          <a:stretch/>
        </p:blipFill>
        <p:spPr bwMode="auto">
          <a:xfrm>
            <a:off x="1828800" y="2748756"/>
            <a:ext cx="470535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96371" y="1371600"/>
            <a:ext cx="3777676" cy="16002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sz="1800" b="1" dirty="0" smtClean="0">
                <a:solidFill>
                  <a:schemeClr val="accent1">
                    <a:lumMod val="75000"/>
                  </a:schemeClr>
                </a:solidFill>
              </a:rPr>
              <a:t>1. Energy Source or Illumination (A)</a:t>
            </a:r>
          </a:p>
          <a:p>
            <a:pPr>
              <a:buFont typeface="Arial" panose="020B0604020202020204" pitchFamily="34" charset="0"/>
              <a:buNone/>
            </a:pPr>
            <a:r>
              <a:rPr lang="en-US" sz="1800" b="1" dirty="0" smtClean="0">
                <a:solidFill>
                  <a:schemeClr val="accent1">
                    <a:lumMod val="75000"/>
                  </a:schemeClr>
                </a:solidFill>
              </a:rPr>
              <a:t>2. Radiation and the Atmosphere (B)</a:t>
            </a:r>
          </a:p>
          <a:p>
            <a:pPr>
              <a:buFont typeface="Arial" panose="020B0604020202020204" pitchFamily="34" charset="0"/>
              <a:buNone/>
            </a:pPr>
            <a:r>
              <a:rPr lang="en-US" sz="1800" b="1" dirty="0" smtClean="0">
                <a:solidFill>
                  <a:schemeClr val="accent1">
                    <a:lumMod val="75000"/>
                  </a:schemeClr>
                </a:solidFill>
              </a:rPr>
              <a:t>3. Interaction with the Target (C)</a:t>
            </a:r>
          </a:p>
        </p:txBody>
      </p:sp>
      <p:sp>
        <p:nvSpPr>
          <p:cNvPr id="7" name="Rectangle 6"/>
          <p:cNvSpPr/>
          <p:nvPr/>
        </p:nvSpPr>
        <p:spPr>
          <a:xfrm>
            <a:off x="4181475" y="1299983"/>
            <a:ext cx="4572000" cy="1200329"/>
          </a:xfrm>
          <a:prstGeom prst="rect">
            <a:avLst/>
          </a:prstGeom>
        </p:spPr>
        <p:txBody>
          <a:bodyPr>
            <a:spAutoFit/>
          </a:bodyPr>
          <a:lstStyle/>
          <a:p>
            <a:pPr>
              <a:buFont typeface="Arial" panose="020B0604020202020204" pitchFamily="34" charset="0"/>
              <a:buNone/>
            </a:pPr>
            <a:r>
              <a:rPr lang="en-US" b="1" dirty="0">
                <a:solidFill>
                  <a:schemeClr val="accent1">
                    <a:lumMod val="75000"/>
                  </a:schemeClr>
                </a:solidFill>
              </a:rPr>
              <a:t>4. Recording of Energy by the Sensor </a:t>
            </a:r>
            <a:r>
              <a:rPr lang="en-US" b="1" dirty="0" smtClean="0">
                <a:solidFill>
                  <a:schemeClr val="accent1">
                    <a:lumMod val="75000"/>
                  </a:schemeClr>
                </a:solidFill>
              </a:rPr>
              <a:t>(D</a:t>
            </a:r>
            <a:r>
              <a:rPr lang="en-US" b="1" dirty="0">
                <a:solidFill>
                  <a:schemeClr val="accent1">
                    <a:lumMod val="75000"/>
                  </a:schemeClr>
                </a:solidFill>
              </a:rPr>
              <a:t>)</a:t>
            </a:r>
          </a:p>
          <a:p>
            <a:pPr>
              <a:buFont typeface="Arial" panose="020B0604020202020204" pitchFamily="34" charset="0"/>
              <a:buNone/>
            </a:pPr>
            <a:r>
              <a:rPr lang="en-US" b="1" dirty="0">
                <a:solidFill>
                  <a:schemeClr val="accent1">
                    <a:lumMod val="75000"/>
                  </a:schemeClr>
                </a:solidFill>
              </a:rPr>
              <a:t>5. Transmission, Reception, and Processing (E)</a:t>
            </a:r>
          </a:p>
          <a:p>
            <a:pPr>
              <a:buFont typeface="Arial" panose="020B0604020202020204" pitchFamily="34" charset="0"/>
              <a:buNone/>
            </a:pPr>
            <a:r>
              <a:rPr lang="en-US" b="1" dirty="0">
                <a:solidFill>
                  <a:schemeClr val="accent1">
                    <a:lumMod val="75000"/>
                  </a:schemeClr>
                </a:solidFill>
              </a:rPr>
              <a:t>6. Interpretation and Analysis (F)</a:t>
            </a:r>
          </a:p>
          <a:p>
            <a:pPr>
              <a:buFont typeface="Arial" panose="020B0604020202020204" pitchFamily="34" charset="0"/>
              <a:buNone/>
            </a:pPr>
            <a:r>
              <a:rPr lang="en-US" b="1" dirty="0">
                <a:solidFill>
                  <a:schemeClr val="accent1">
                    <a:lumMod val="75000"/>
                  </a:schemeClr>
                </a:solidFill>
              </a:rPr>
              <a:t>7. Application (G)</a:t>
            </a:r>
            <a:endParaRPr lang="en-US" dirty="0">
              <a:solidFill>
                <a:schemeClr val="accent1">
                  <a:lumMod val="75000"/>
                </a:schemeClr>
              </a:solidFill>
            </a:endParaRPr>
          </a:p>
        </p:txBody>
      </p:sp>
    </p:spTree>
    <p:extLst>
      <p:ext uri="{BB962C8B-B14F-4D97-AF65-F5344CB8AC3E}">
        <p14:creationId xmlns:p14="http://schemas.microsoft.com/office/powerpoint/2010/main" val="1299871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081089"/>
          </a:xfrm>
        </p:spPr>
        <p:txBody>
          <a:bodyPr/>
          <a:lstStyle/>
          <a:p>
            <a:r>
              <a:rPr lang="en-US" dirty="0" smtClean="0">
                <a:solidFill>
                  <a:schemeClr val="accent1">
                    <a:lumMod val="75000"/>
                  </a:schemeClr>
                </a:solidFill>
              </a:rPr>
              <a:t>Remote Sensing Process</a:t>
            </a:r>
            <a:endParaRPr lang="en-US" dirty="0">
              <a:solidFill>
                <a:schemeClr val="accent1">
                  <a:lumMod val="75000"/>
                </a:schemeClr>
              </a:solidFill>
            </a:endParaRPr>
          </a:p>
        </p:txBody>
      </p:sp>
      <p:sp>
        <p:nvSpPr>
          <p:cNvPr id="3" name="Content Placeholder 2"/>
          <p:cNvSpPr>
            <a:spLocks noGrp="1"/>
          </p:cNvSpPr>
          <p:nvPr>
            <p:ph idx="1"/>
          </p:nvPr>
        </p:nvSpPr>
        <p:spPr>
          <a:xfrm>
            <a:off x="314325" y="1462088"/>
            <a:ext cx="8515350" cy="1264760"/>
          </a:xfrm>
        </p:spPr>
        <p:txBody>
          <a:bodyPr>
            <a:normAutofit/>
          </a:bodyPr>
          <a:lstStyle/>
          <a:p>
            <a:pPr marL="385763" indent="-385763" algn="just">
              <a:buAutoNum type="arabicPeriod"/>
            </a:pPr>
            <a:r>
              <a:rPr lang="en-US" b="1" dirty="0"/>
              <a:t>Energy Source or Illumination (A) </a:t>
            </a:r>
            <a:r>
              <a:rPr lang="en-US" b="1" dirty="0" smtClean="0"/>
              <a:t> </a:t>
            </a:r>
            <a:endParaRPr lang="en-US" b="1" dirty="0"/>
          </a:p>
          <a:p>
            <a:pPr marL="0" indent="0" algn="just">
              <a:buNone/>
            </a:pPr>
            <a:r>
              <a:rPr lang="en-US" dirty="0"/>
              <a:t>The first requirement for remote sensing is to </a:t>
            </a:r>
            <a:r>
              <a:rPr lang="en-US" dirty="0" smtClean="0"/>
              <a:t>have an </a:t>
            </a:r>
            <a:r>
              <a:rPr lang="en-US" dirty="0"/>
              <a:t>energy source which illuminates </a:t>
            </a:r>
            <a:r>
              <a:rPr lang="en-US" dirty="0" smtClean="0"/>
              <a:t>or radiates </a:t>
            </a:r>
            <a:r>
              <a:rPr lang="en-US" dirty="0"/>
              <a:t>electromagnetic energy to the </a:t>
            </a:r>
            <a:r>
              <a:rPr lang="en-US" dirty="0" smtClean="0"/>
              <a:t>target of </a:t>
            </a:r>
            <a:r>
              <a:rPr lang="en-US" dirty="0"/>
              <a:t>interest.</a:t>
            </a:r>
          </a:p>
          <a:p>
            <a:pPr algn="just">
              <a:buNone/>
            </a:pP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7197985" y="129541"/>
            <a:ext cx="1631690" cy="1332547"/>
          </a:xfrm>
          <a:prstGeom prst="rect">
            <a:avLst/>
          </a:prstGeom>
          <a:noFill/>
          <a:ln w="9525">
            <a:noFill/>
            <a:miter lim="800000"/>
            <a:headEnd/>
            <a:tailEnd/>
          </a:ln>
        </p:spPr>
      </p:pic>
      <p:sp>
        <p:nvSpPr>
          <p:cNvPr id="7" name="Content Placeholder 3"/>
          <p:cNvSpPr txBox="1">
            <a:spLocks/>
          </p:cNvSpPr>
          <p:nvPr/>
        </p:nvSpPr>
        <p:spPr>
          <a:xfrm>
            <a:off x="381000" y="3048001"/>
            <a:ext cx="3200400" cy="320960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smtClean="0">
                <a:latin typeface="Times New Roman" pitchFamily="18" charset="0"/>
                <a:ea typeface="ＭＳ Ｐゴシック" charset="-128"/>
              </a:rPr>
              <a:t>	Type of source</a:t>
            </a:r>
          </a:p>
          <a:p>
            <a:pPr lvl="1"/>
            <a:r>
              <a:rPr lang="en-US" sz="2000" b="1" dirty="0" smtClean="0">
                <a:latin typeface="Times New Roman" pitchFamily="18" charset="0"/>
                <a:ea typeface="ＭＳ Ｐゴシック" charset="-128"/>
              </a:rPr>
              <a:t>Natural radiation </a:t>
            </a:r>
          </a:p>
          <a:p>
            <a:pPr lvl="2"/>
            <a:r>
              <a:rPr lang="en-US" sz="2000" dirty="0" smtClean="0">
                <a:latin typeface="Times New Roman" pitchFamily="18" charset="0"/>
                <a:ea typeface="ＭＳ Ｐゴシック" charset="-128"/>
              </a:rPr>
              <a:t>Solar radiation</a:t>
            </a:r>
          </a:p>
          <a:p>
            <a:pPr lvl="2"/>
            <a:r>
              <a:rPr lang="en-US" sz="2000" dirty="0" smtClean="0">
                <a:latin typeface="Times New Roman" pitchFamily="18" charset="0"/>
                <a:ea typeface="ＭＳ Ｐゴシック" charset="-128"/>
              </a:rPr>
              <a:t>Terrestrial radiation</a:t>
            </a:r>
          </a:p>
          <a:p>
            <a:pPr lvl="2"/>
            <a:endParaRPr lang="en-GB" sz="2000" dirty="0" smtClean="0">
              <a:latin typeface="Times New Roman" pitchFamily="18" charset="0"/>
              <a:ea typeface="ＭＳ Ｐゴシック" charset="-128"/>
            </a:endParaRPr>
          </a:p>
          <a:p>
            <a:pPr lvl="1"/>
            <a:r>
              <a:rPr lang="en-US" sz="2000" b="1" dirty="0" smtClean="0">
                <a:latin typeface="Times New Roman" pitchFamily="18" charset="0"/>
                <a:ea typeface="ＭＳ Ｐゴシック" charset="-128"/>
              </a:rPr>
              <a:t>Artificial radiation</a:t>
            </a:r>
          </a:p>
          <a:p>
            <a:pPr lvl="2"/>
            <a:r>
              <a:rPr lang="en-US" sz="2000" dirty="0" smtClean="0">
                <a:latin typeface="Times New Roman" pitchFamily="18" charset="0"/>
                <a:ea typeface="ＭＳ Ｐゴシック" charset="-128"/>
                <a:cs typeface="Times New Roman" pitchFamily="18" charset="0"/>
              </a:rPr>
              <a:t>Radar</a:t>
            </a:r>
          </a:p>
          <a:p>
            <a:pPr lvl="2"/>
            <a:r>
              <a:rPr lang="en-US" sz="2000" dirty="0" smtClean="0">
                <a:latin typeface="Times New Roman" pitchFamily="18" charset="0"/>
                <a:ea typeface="ＭＳ Ｐゴシック" charset="-128"/>
                <a:cs typeface="Times New Roman" pitchFamily="18" charset="0"/>
              </a:rPr>
              <a:t>Laser Scann</a:t>
            </a:r>
            <a:r>
              <a:rPr lang="en-US" sz="2000" dirty="0" smtClean="0">
                <a:latin typeface="Times New Roman" pitchFamily="18" charset="0"/>
                <a:cs typeface="Times New Roman" pitchFamily="18" charset="0"/>
              </a:rPr>
              <a:t>er</a:t>
            </a:r>
          </a:p>
        </p:txBody>
      </p:sp>
      <p:sp>
        <p:nvSpPr>
          <p:cNvPr id="8" name="Content Placeholder 3"/>
          <p:cNvSpPr txBox="1">
            <a:spLocks/>
          </p:cNvSpPr>
          <p:nvPr/>
        </p:nvSpPr>
        <p:spPr>
          <a:xfrm>
            <a:off x="4343400" y="3035301"/>
            <a:ext cx="4337050" cy="320960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smtClean="0">
                <a:latin typeface="Times New Roman" pitchFamily="18" charset="0"/>
                <a:ea typeface="ＭＳ Ｐゴシック" charset="-128"/>
              </a:rPr>
              <a:t>Passive sources uses Natural source of radiation.</a:t>
            </a:r>
          </a:p>
          <a:p>
            <a:pPr marL="0" indent="0">
              <a:buNone/>
            </a:pPr>
            <a:endParaRPr lang="en-US" sz="2400" dirty="0">
              <a:latin typeface="Times New Roman" pitchFamily="18" charset="0"/>
              <a:ea typeface="ＭＳ Ｐゴシック" charset="-128"/>
              <a:cs typeface="Times New Roman" pitchFamily="18" charset="0"/>
            </a:endParaRPr>
          </a:p>
          <a:p>
            <a:pPr marL="0" indent="0">
              <a:buNone/>
            </a:pPr>
            <a:r>
              <a:rPr lang="en-US" sz="2400" dirty="0" smtClean="0">
                <a:latin typeface="Times New Roman" pitchFamily="18" charset="0"/>
                <a:ea typeface="ＭＳ Ｐゴシック" charset="-128"/>
                <a:cs typeface="Times New Roman" pitchFamily="18" charset="0"/>
              </a:rPr>
              <a:t>Active sources emit their own radiation.</a:t>
            </a:r>
            <a:endParaRPr lang="en-US"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419813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4800600" cy="1325563"/>
          </a:xfrm>
        </p:spPr>
        <p:txBody>
          <a:bodyPr/>
          <a:lstStyle/>
          <a:p>
            <a:r>
              <a:rPr lang="en-US" dirty="0" smtClean="0">
                <a:solidFill>
                  <a:schemeClr val="accent1">
                    <a:lumMod val="75000"/>
                  </a:schemeClr>
                </a:solidFill>
              </a:rPr>
              <a:t>Remote Sensing Process</a:t>
            </a:r>
            <a:endParaRPr lang="en-US" dirty="0">
              <a:solidFill>
                <a:schemeClr val="accent1">
                  <a:lumMod val="75000"/>
                </a:schemeClr>
              </a:solidFill>
            </a:endParaRPr>
          </a:p>
        </p:txBody>
      </p:sp>
      <p:sp>
        <p:nvSpPr>
          <p:cNvPr id="3" name="Content Placeholder 2"/>
          <p:cNvSpPr>
            <a:spLocks noGrp="1"/>
          </p:cNvSpPr>
          <p:nvPr>
            <p:ph idx="1"/>
          </p:nvPr>
        </p:nvSpPr>
        <p:spPr>
          <a:xfrm>
            <a:off x="152400" y="1219200"/>
            <a:ext cx="7886700" cy="3962400"/>
          </a:xfrm>
        </p:spPr>
        <p:txBody>
          <a:bodyPr>
            <a:normAutofit/>
          </a:bodyPr>
          <a:lstStyle/>
          <a:p>
            <a:pPr algn="just">
              <a:buNone/>
            </a:pPr>
            <a:r>
              <a:rPr lang="en-US" b="1" dirty="0"/>
              <a:t> 2. Radiation and the Atmosphere (B) </a:t>
            </a:r>
            <a:endParaRPr lang="en-US" b="1" dirty="0" smtClean="0"/>
          </a:p>
          <a:p>
            <a:pPr algn="just">
              <a:buNone/>
            </a:pPr>
            <a:r>
              <a:rPr lang="en-US" b="1" dirty="0" smtClean="0"/>
              <a:t>	</a:t>
            </a:r>
            <a:r>
              <a:rPr lang="en-US" sz="2400" dirty="0" smtClean="0"/>
              <a:t>As </a:t>
            </a:r>
            <a:r>
              <a:rPr lang="en-US" sz="2400" dirty="0"/>
              <a:t>the energy travels from its source to the target, it will come in contact with and interact with the atmosphere </a:t>
            </a:r>
            <a:r>
              <a:rPr lang="en-US" sz="2400" dirty="0" smtClean="0"/>
              <a:t>as it </a:t>
            </a:r>
            <a:r>
              <a:rPr lang="en-US" sz="2400" dirty="0"/>
              <a:t>passes through. This interaction may take place a second time as the energy travels from the target to the sensor</a:t>
            </a:r>
            <a:r>
              <a:rPr lang="en-US" sz="2400" dirty="0" smtClean="0"/>
              <a:t>.</a:t>
            </a:r>
          </a:p>
          <a:p>
            <a:pPr algn="just">
              <a:buNone/>
            </a:pPr>
            <a:endParaRPr lang="en-US" dirty="0"/>
          </a:p>
          <a:p>
            <a:pPr algn="just">
              <a:buNone/>
            </a:pPr>
            <a:r>
              <a:rPr lang="en-US" sz="2000" dirty="0" smtClean="0"/>
              <a:t>	</a:t>
            </a:r>
            <a:r>
              <a:rPr lang="en-US" sz="2600" dirty="0" smtClean="0"/>
              <a:t>Only some </a:t>
            </a:r>
            <a:r>
              <a:rPr lang="en-US" sz="2600" dirty="0"/>
              <a:t>areas of the </a:t>
            </a:r>
            <a:r>
              <a:rPr lang="en-US" sz="2600" dirty="0" smtClean="0"/>
              <a:t>electromagnetic spectrum are </a:t>
            </a:r>
            <a:r>
              <a:rPr lang="en-US" sz="2600" dirty="0"/>
              <a:t>not severely influenced by atmospheric absorption and </a:t>
            </a:r>
            <a:r>
              <a:rPr lang="en-US" sz="2600" dirty="0" smtClean="0"/>
              <a:t>thus </a:t>
            </a:r>
            <a:r>
              <a:rPr lang="en-US" sz="2600" dirty="0"/>
              <a:t>are useful to remote </a:t>
            </a:r>
            <a:r>
              <a:rPr lang="en-US" sz="2600" dirty="0" smtClean="0"/>
              <a:t>sensors. These areas </a:t>
            </a:r>
            <a:r>
              <a:rPr lang="en-US" sz="2600" dirty="0"/>
              <a:t>are called </a:t>
            </a:r>
            <a:r>
              <a:rPr lang="en-US" sz="2600" b="1" dirty="0"/>
              <a:t>atmospheric windows.</a:t>
            </a:r>
          </a:p>
          <a:p>
            <a:pPr algn="just">
              <a:buNone/>
            </a:pPr>
            <a:endParaRPr lang="en-US" sz="2600" dirty="0" smtClean="0"/>
          </a:p>
          <a:p>
            <a:pPr algn="just">
              <a:buNone/>
            </a:pPr>
            <a:endParaRPr lang="en-US" dirty="0"/>
          </a:p>
          <a:p>
            <a:pPr algn="just">
              <a:buNone/>
            </a:pPr>
            <a:endParaRPr lang="en-US" b="1" dirty="0" smtClean="0"/>
          </a:p>
        </p:txBody>
      </p:sp>
      <p:pic>
        <p:nvPicPr>
          <p:cNvPr id="6" name="Picture 2"/>
          <p:cNvPicPr>
            <a:picLocks noChangeAspect="1" noChangeArrowheads="1"/>
          </p:cNvPicPr>
          <p:nvPr/>
        </p:nvPicPr>
        <p:blipFill>
          <a:blip r:embed="rId2" cstate="print"/>
          <a:srcRect/>
          <a:stretch>
            <a:fillRect/>
          </a:stretch>
        </p:blipFill>
        <p:spPr bwMode="auto">
          <a:xfrm>
            <a:off x="7054918" y="76200"/>
            <a:ext cx="1822382" cy="1488279"/>
          </a:xfrm>
          <a:prstGeom prst="rect">
            <a:avLst/>
          </a:prstGeom>
          <a:noFill/>
          <a:ln w="9525">
            <a:noFill/>
            <a:miter lim="800000"/>
            <a:headEnd/>
            <a:tailEnd/>
          </a:ln>
        </p:spPr>
      </p:pic>
    </p:spTree>
    <p:extLst>
      <p:ext uri="{BB962C8B-B14F-4D97-AF65-F5344CB8AC3E}">
        <p14:creationId xmlns:p14="http://schemas.microsoft.com/office/powerpoint/2010/main" val="3610126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898437"/>
            <a:ext cx="7886700" cy="662782"/>
          </a:xfrm>
        </p:spPr>
        <p:txBody>
          <a:bodyPr/>
          <a:lstStyle/>
          <a:p>
            <a:pPr algn="ctr"/>
            <a:r>
              <a:rPr lang="en-US" b="1" dirty="0" smtClean="0">
                <a:solidFill>
                  <a:schemeClr val="accent1">
                    <a:lumMod val="75000"/>
                  </a:schemeClr>
                </a:solidFill>
              </a:rPr>
              <a:t>Atmospheric window</a:t>
            </a:r>
            <a:endParaRPr lang="en-US" b="1" dirty="0">
              <a:solidFill>
                <a:schemeClr val="accent1">
                  <a:lumMod val="75000"/>
                </a:schemeClr>
              </a:solidFill>
            </a:endParaRPr>
          </a:p>
        </p:txBody>
      </p:sp>
      <p:sp>
        <p:nvSpPr>
          <p:cNvPr id="3" name="Content Placeholder 2"/>
          <p:cNvSpPr>
            <a:spLocks noGrp="1"/>
          </p:cNvSpPr>
          <p:nvPr>
            <p:ph idx="1"/>
          </p:nvPr>
        </p:nvSpPr>
        <p:spPr>
          <a:xfrm>
            <a:off x="315098" y="1649308"/>
            <a:ext cx="8828902" cy="1196439"/>
          </a:xfrm>
        </p:spPr>
        <p:txBody>
          <a:bodyPr>
            <a:normAutofit/>
          </a:bodyPr>
          <a:lstStyle/>
          <a:p>
            <a:pPr algn="just">
              <a:buNone/>
            </a:pPr>
            <a:r>
              <a:rPr lang="en-US" sz="1800" dirty="0"/>
              <a:t>   </a:t>
            </a:r>
            <a:r>
              <a:rPr lang="en-US" sz="2400" dirty="0"/>
              <a:t>Those areas of the spectrum which are not severely influenced by atmospheric absorption and thus, are useful to remote sensors, are called </a:t>
            </a:r>
            <a:r>
              <a:rPr lang="en-US" sz="2400" b="1" dirty="0"/>
              <a:t>atmospheric windows</a:t>
            </a:r>
            <a:r>
              <a:rPr lang="en-US" sz="2400" b="1" dirty="0" smtClean="0"/>
              <a:t>.</a:t>
            </a:r>
          </a:p>
          <a:p>
            <a:pPr algn="just">
              <a:buNone/>
            </a:pPr>
            <a:endParaRPr lang="en-US" sz="2400" b="1" dirty="0"/>
          </a:p>
        </p:txBody>
      </p:sp>
      <p:pic>
        <p:nvPicPr>
          <p:cNvPr id="6" name="Picture 2" descr="C:\Users\student\Desktop\New folder\AtmosWindows.JPG"/>
          <p:cNvPicPr>
            <a:picLocks noChangeAspect="1" noChangeArrowheads="1"/>
          </p:cNvPicPr>
          <p:nvPr/>
        </p:nvPicPr>
        <p:blipFill>
          <a:blip r:embed="rId2" cstate="print"/>
          <a:srcRect/>
          <a:stretch>
            <a:fillRect/>
          </a:stretch>
        </p:blipFill>
        <p:spPr bwMode="auto">
          <a:xfrm>
            <a:off x="831602" y="3021925"/>
            <a:ext cx="7531348" cy="1885951"/>
          </a:xfrm>
          <a:prstGeom prst="rect">
            <a:avLst/>
          </a:prstGeom>
          <a:noFill/>
        </p:spPr>
      </p:pic>
      <p:sp>
        <p:nvSpPr>
          <p:cNvPr id="4" name="Rectangle 3"/>
          <p:cNvSpPr/>
          <p:nvPr/>
        </p:nvSpPr>
        <p:spPr>
          <a:xfrm>
            <a:off x="533400" y="5135940"/>
            <a:ext cx="8229600" cy="1569660"/>
          </a:xfrm>
          <a:prstGeom prst="rect">
            <a:avLst/>
          </a:prstGeom>
        </p:spPr>
        <p:txBody>
          <a:bodyPr wrap="square">
            <a:spAutoFit/>
          </a:bodyPr>
          <a:lstStyle/>
          <a:p>
            <a:r>
              <a:rPr lang="en-US" sz="2400" b="1" dirty="0">
                <a:latin typeface="Times New Roman" pitchFamily="18" charset="0"/>
                <a:cs typeface="Times New Roman" pitchFamily="18" charset="0"/>
              </a:rPr>
              <a:t>Regions in electromagnetic spectrum were absorption is </a:t>
            </a:r>
            <a:r>
              <a:rPr lang="en-US" sz="2400" b="1" dirty="0" smtClean="0">
                <a:latin typeface="Times New Roman" pitchFamily="18" charset="0"/>
                <a:cs typeface="Times New Roman" pitchFamily="18" charset="0"/>
              </a:rPr>
              <a:t>low:</a:t>
            </a:r>
            <a:endParaRPr lang="en-US" sz="2400" b="1" dirty="0">
              <a:latin typeface="Times New Roman" pitchFamily="18" charset="0"/>
              <a:cs typeface="Times New Roman" pitchFamily="18" charset="0"/>
            </a:endParaRPr>
          </a:p>
          <a:p>
            <a:r>
              <a:rPr lang="en-US" sz="2400" dirty="0">
                <a:latin typeface="Times New Roman" pitchFamily="18" charset="0"/>
                <a:cs typeface="Times New Roman" pitchFamily="18" charset="0"/>
              </a:rPr>
              <a:t>Visible window: 0.4-0.9µm</a:t>
            </a:r>
          </a:p>
          <a:p>
            <a:r>
              <a:rPr lang="en-US" sz="2400" dirty="0">
                <a:latin typeface="Times New Roman" pitchFamily="18" charset="0"/>
                <a:cs typeface="Times New Roman" pitchFamily="18" charset="0"/>
              </a:rPr>
              <a:t>Near infrared window: 1.5-1.75µm, 2-2.4µm</a:t>
            </a:r>
          </a:p>
          <a:p>
            <a:r>
              <a:rPr lang="en-US" sz="2400" dirty="0">
                <a:latin typeface="Times New Roman" pitchFamily="18" charset="0"/>
                <a:cs typeface="Times New Roman" pitchFamily="18" charset="0"/>
              </a:rPr>
              <a:t>Far infrared window: 3-5µm, 8-14µm</a:t>
            </a:r>
          </a:p>
        </p:txBody>
      </p:sp>
      <p:sp>
        <p:nvSpPr>
          <p:cNvPr id="7" name="Rectangle 6"/>
          <p:cNvSpPr/>
          <p:nvPr/>
        </p:nvSpPr>
        <p:spPr>
          <a:xfrm>
            <a:off x="152400" y="313095"/>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115450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71310"/>
            <a:ext cx="7886700" cy="764621"/>
          </a:xfrm>
        </p:spPr>
        <p:txBody>
          <a:bodyPr>
            <a:normAutofit fontScale="90000"/>
          </a:bodyPr>
          <a:lstStyle/>
          <a:p>
            <a:r>
              <a:rPr lang="en-US" sz="3675" dirty="0">
                <a:solidFill>
                  <a:schemeClr val="accent1">
                    <a:lumMod val="75000"/>
                  </a:schemeClr>
                </a:solidFill>
              </a:rPr>
              <a:t/>
            </a:r>
            <a:br>
              <a:rPr lang="en-US" sz="3675" dirty="0">
                <a:solidFill>
                  <a:schemeClr val="accent1">
                    <a:lumMod val="75000"/>
                  </a:schemeClr>
                </a:solidFill>
              </a:rPr>
            </a:br>
            <a:r>
              <a:rPr lang="en-US" sz="3675" dirty="0">
                <a:solidFill>
                  <a:schemeClr val="accent1">
                    <a:lumMod val="75000"/>
                  </a:schemeClr>
                </a:solidFill>
              </a:rPr>
              <a:t>Energy interaction in Atmosphere</a:t>
            </a:r>
            <a:r>
              <a:rPr lang="en-US" dirty="0" smtClean="0">
                <a:solidFill>
                  <a:schemeClr val="accent1">
                    <a:lumMod val="75000"/>
                  </a:schemeClr>
                </a:solidFill>
              </a:rPr>
              <a:t/>
            </a:r>
            <a:br>
              <a:rPr lang="en-US" dirty="0" smtClean="0">
                <a:solidFill>
                  <a:schemeClr val="accent1">
                    <a:lumMod val="75000"/>
                  </a:schemeClr>
                </a:solidFill>
              </a:rPr>
            </a:br>
            <a:endParaRPr lang="en-US"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algn="just">
              <a:buNone/>
            </a:pPr>
            <a:r>
              <a:rPr lang="en-US" dirty="0"/>
              <a:t>    Before radiation used for remote sensing reaches the Earth's surface it has to travel through	some distance of the Earth's atmosphere. </a:t>
            </a:r>
          </a:p>
          <a:p>
            <a:pPr algn="just">
              <a:buNone/>
            </a:pPr>
            <a:r>
              <a:rPr lang="en-US" dirty="0"/>
              <a:t>	Particles and gases in the atmosphere can affect the incoming light and radiation. These effects are caused by the mechanisms of </a:t>
            </a:r>
            <a:r>
              <a:rPr lang="en-US" sz="2800" b="1" dirty="0"/>
              <a:t>Scattering </a:t>
            </a:r>
            <a:r>
              <a:rPr lang="en-US" sz="2800" dirty="0"/>
              <a:t>, </a:t>
            </a:r>
            <a:r>
              <a:rPr lang="en-US" sz="2800" b="1" dirty="0"/>
              <a:t>Absorption and Transmission</a:t>
            </a:r>
            <a:r>
              <a:rPr lang="en-US" b="1" dirty="0"/>
              <a:t>.</a:t>
            </a:r>
            <a:endParaRPr lang="en-US" dirty="0"/>
          </a:p>
        </p:txBody>
      </p:sp>
      <p:sp>
        <p:nvSpPr>
          <p:cNvPr id="4" name="Rectangle 3"/>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1942805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Scattering</a:t>
            </a:r>
            <a:endParaRPr lang="en-US" dirty="0"/>
          </a:p>
        </p:txBody>
      </p:sp>
      <p:sp>
        <p:nvSpPr>
          <p:cNvPr id="3" name="Content Placeholder 2"/>
          <p:cNvSpPr>
            <a:spLocks noGrp="1"/>
          </p:cNvSpPr>
          <p:nvPr>
            <p:ph idx="1"/>
          </p:nvPr>
        </p:nvSpPr>
        <p:spPr/>
        <p:txBody>
          <a:bodyPr>
            <a:normAutofit/>
          </a:bodyPr>
          <a:lstStyle/>
          <a:p>
            <a:r>
              <a:rPr lang="en-US" b="1" dirty="0"/>
              <a:t>Scattering </a:t>
            </a:r>
            <a:r>
              <a:rPr lang="en-US" dirty="0"/>
              <a:t>occurs when particles or large gas molecules present in the atmosphere interact with and cause the electromagnetic radiation to be redirected from its original path. </a:t>
            </a:r>
          </a:p>
          <a:p>
            <a:r>
              <a:rPr lang="en-US" dirty="0"/>
              <a:t>How much scattering takes place depends on several factors including the wavelength of the radiation, the abundance of particles or gases, and the distance the radiation travels through the atmosphere. </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
        <p:nvSpPr>
          <p:cNvPr id="6" name="Rectangle 5"/>
          <p:cNvSpPr/>
          <p:nvPr/>
        </p:nvSpPr>
        <p:spPr>
          <a:xfrm>
            <a:off x="1066800" y="4114800"/>
            <a:ext cx="4572000" cy="1800493"/>
          </a:xfrm>
          <a:prstGeom prst="rect">
            <a:avLst/>
          </a:prstGeom>
        </p:spPr>
        <p:txBody>
          <a:bodyPr>
            <a:spAutoFit/>
          </a:bodyPr>
          <a:lstStyle/>
          <a:p>
            <a:r>
              <a:rPr lang="en-US" sz="2400" dirty="0"/>
              <a:t>There are three (3) types of scattering which take place.</a:t>
            </a:r>
          </a:p>
          <a:p>
            <a:pPr lvl="1">
              <a:buFont typeface="Wingdings" pitchFamily="2" charset="2"/>
              <a:buChar char="Ø"/>
            </a:pPr>
            <a:r>
              <a:rPr lang="en-US" sz="2100" dirty="0"/>
              <a:t> Rayleigh Scattering</a:t>
            </a:r>
          </a:p>
          <a:p>
            <a:pPr lvl="1">
              <a:buFont typeface="Wingdings" pitchFamily="2" charset="2"/>
              <a:buChar char="Ø"/>
            </a:pPr>
            <a:r>
              <a:rPr lang="en-US" sz="2100" dirty="0"/>
              <a:t> Mie Scattering</a:t>
            </a:r>
          </a:p>
          <a:p>
            <a:pPr lvl="1">
              <a:buFont typeface="Wingdings" pitchFamily="2" charset="2"/>
              <a:buChar char="Ø"/>
            </a:pPr>
            <a:r>
              <a:rPr lang="en-US" sz="2100" dirty="0"/>
              <a:t> Non Selective Scattering</a:t>
            </a:r>
          </a:p>
        </p:txBody>
      </p:sp>
    </p:spTree>
    <p:extLst>
      <p:ext uri="{BB962C8B-B14F-4D97-AF65-F5344CB8AC3E}">
        <p14:creationId xmlns:p14="http://schemas.microsoft.com/office/powerpoint/2010/main" val="12357011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Rayleigh Scattering</a:t>
            </a:r>
            <a:endParaRPr lang="en-US" dirty="0"/>
          </a:p>
        </p:txBody>
      </p:sp>
      <p:sp>
        <p:nvSpPr>
          <p:cNvPr id="3" name="Content Placeholder 2"/>
          <p:cNvSpPr>
            <a:spLocks noGrp="1"/>
          </p:cNvSpPr>
          <p:nvPr>
            <p:ph idx="1"/>
          </p:nvPr>
        </p:nvSpPr>
        <p:spPr/>
        <p:txBody>
          <a:bodyPr>
            <a:normAutofit/>
          </a:bodyPr>
          <a:lstStyle/>
          <a:p>
            <a:r>
              <a:rPr lang="en-US" sz="1800" b="1" dirty="0"/>
              <a:t>Rayleigh scattering</a:t>
            </a:r>
            <a:r>
              <a:rPr lang="en-US" sz="1800" dirty="0"/>
              <a:t> occurs when particles are </a:t>
            </a:r>
            <a:r>
              <a:rPr lang="en-US" sz="2000" b="1" dirty="0"/>
              <a:t>very small compared to the wavelength</a:t>
            </a:r>
            <a:r>
              <a:rPr lang="en-US" sz="1800" dirty="0"/>
              <a:t> of the radiation. </a:t>
            </a:r>
          </a:p>
          <a:p>
            <a:r>
              <a:rPr lang="en-US" sz="1800" dirty="0"/>
              <a:t>These could be particles such as small specks of dust or nitrogen and oxygen molecules. </a:t>
            </a:r>
          </a:p>
          <a:p>
            <a:r>
              <a:rPr lang="en-US" sz="1800" dirty="0"/>
              <a:t>Rayleigh scattering causes shorter wavelengths of energy to be scattered much more than longer wave lengths. </a:t>
            </a:r>
          </a:p>
          <a:p>
            <a:r>
              <a:rPr lang="en-US" sz="1800" dirty="0"/>
              <a:t>The fact that the sky appears "blue" during the day and reddish during sunset or sunrise is because of this phenomenon.</a:t>
            </a:r>
          </a:p>
          <a:p>
            <a:endParaRPr lang="en-US" sz="1800"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939592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1066800" y="152400"/>
            <a:ext cx="7391400" cy="1066800"/>
          </a:xfrm>
          <a:noFill/>
          <a:extLst>
            <a:ext uri="{909E8E84-426E-40DD-AFC4-6F175D3DCCD1}">
              <a14:hiddenFill xmlns:a14="http://schemas.microsoft.com/office/drawing/2010/main">
                <a:solidFill>
                  <a:schemeClr val="bg1"/>
                </a:solidFill>
              </a14:hiddenFill>
            </a:ext>
          </a:extLst>
        </p:spPr>
        <p:txBody>
          <a:bodyPr/>
          <a:lstStyle/>
          <a:p>
            <a:pPr>
              <a:buSzPct val="90000"/>
              <a:buFont typeface="Wingdings" panose="05000000000000000000" pitchFamily="2" charset="2"/>
              <a:buNone/>
            </a:pPr>
            <a:r>
              <a:rPr lang="en-US" altLang="en-US" sz="3600" b="1" dirty="0">
                <a:solidFill>
                  <a:schemeClr val="accent1">
                    <a:lumMod val="75000"/>
                  </a:schemeClr>
                </a:solidFill>
                <a:latin typeface="Book Antiqua" panose="02040602050305030304" pitchFamily="18" charset="0"/>
              </a:rPr>
              <a:t>What is Remote sensing ?</a:t>
            </a:r>
          </a:p>
        </p:txBody>
      </p:sp>
      <p:sp>
        <p:nvSpPr>
          <p:cNvPr id="417795" name="Rectangle 3"/>
          <p:cNvSpPr>
            <a:spLocks noGrp="1" noChangeArrowheads="1"/>
          </p:cNvSpPr>
          <p:nvPr>
            <p:ph idx="1"/>
          </p:nvPr>
        </p:nvSpPr>
        <p:spPr>
          <a:xfrm>
            <a:off x="553092" y="1209782"/>
            <a:ext cx="7924800" cy="2667000"/>
          </a:xfrm>
        </p:spPr>
        <p:txBody>
          <a:bodyPr>
            <a:noAutofit/>
          </a:bodyPr>
          <a:lstStyle/>
          <a:p>
            <a:pPr marL="0" indent="0">
              <a:lnSpc>
                <a:spcPct val="100000"/>
              </a:lnSpc>
              <a:buClr>
                <a:srgbClr val="3333FF"/>
              </a:buClr>
              <a:buNone/>
            </a:pPr>
            <a:r>
              <a:rPr lang="en-US" altLang="en-US" sz="2800" dirty="0" smtClean="0"/>
              <a:t>“Remote sensing is defined as the science and art of </a:t>
            </a:r>
            <a:r>
              <a:rPr lang="en-US" altLang="en-US" sz="2800" b="1" dirty="0" smtClean="0"/>
              <a:t>obtaining information </a:t>
            </a:r>
            <a:r>
              <a:rPr lang="en-US" altLang="en-US" sz="2800" dirty="0" smtClean="0"/>
              <a:t>about an object, area or phenomenon through the analysis of data acquired by device that is </a:t>
            </a:r>
            <a:r>
              <a:rPr lang="en-US" altLang="en-US" sz="2800" b="1" dirty="0" smtClean="0"/>
              <a:t>not in contact </a:t>
            </a:r>
            <a:r>
              <a:rPr lang="en-US" altLang="en-US" sz="2800" dirty="0" smtClean="0"/>
              <a:t>with the object, area or phenomenon under investigation”.</a:t>
            </a:r>
            <a:endParaRPr lang="en-US" altLang="en-US" sz="2800" dirty="0"/>
          </a:p>
        </p:txBody>
      </p:sp>
      <p:sp>
        <p:nvSpPr>
          <p:cNvPr id="3" name="Rectangle 2"/>
          <p:cNvSpPr/>
          <p:nvPr/>
        </p:nvSpPr>
        <p:spPr>
          <a:xfrm>
            <a:off x="286392" y="4419600"/>
            <a:ext cx="8458200" cy="1384995"/>
          </a:xfrm>
          <a:prstGeom prst="rect">
            <a:avLst/>
          </a:prstGeom>
        </p:spPr>
        <p:txBody>
          <a:bodyPr wrap="square">
            <a:spAutoFit/>
          </a:bodyPr>
          <a:lstStyle/>
          <a:p>
            <a:r>
              <a:rPr lang="en-GB" sz="2800" dirty="0"/>
              <a:t>“The use of </a:t>
            </a:r>
            <a:r>
              <a:rPr lang="en-GB" sz="2800" b="1" dirty="0"/>
              <a:t>electromagnetic radiation </a:t>
            </a:r>
            <a:r>
              <a:rPr lang="en-GB" sz="2800" dirty="0"/>
              <a:t>sensors  to record images of  the environment, which can be interpreted to yield useful Information</a:t>
            </a:r>
            <a:r>
              <a:rPr lang="en-GB" sz="2800" dirty="0" smtClean="0"/>
              <a:t>”. </a:t>
            </a:r>
            <a:r>
              <a:rPr lang="en-GB" sz="2800" dirty="0"/>
              <a:t>	(Curran, 1985)</a:t>
            </a:r>
          </a:p>
        </p:txBody>
      </p:sp>
      <p:cxnSp>
        <p:nvCxnSpPr>
          <p:cNvPr id="4" name="Straight Connector 3"/>
          <p:cNvCxnSpPr/>
          <p:nvPr/>
        </p:nvCxnSpPr>
        <p:spPr>
          <a:xfrm>
            <a:off x="553092" y="3876782"/>
            <a:ext cx="7752708"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03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Mie Scattering</a:t>
            </a:r>
            <a:endParaRPr lang="en-US" dirty="0"/>
          </a:p>
        </p:txBody>
      </p:sp>
      <p:sp>
        <p:nvSpPr>
          <p:cNvPr id="3" name="Content Placeholder 2"/>
          <p:cNvSpPr>
            <a:spLocks noGrp="1"/>
          </p:cNvSpPr>
          <p:nvPr>
            <p:ph idx="1"/>
          </p:nvPr>
        </p:nvSpPr>
        <p:spPr>
          <a:xfrm>
            <a:off x="827485" y="1447801"/>
            <a:ext cx="7565570" cy="4095750"/>
          </a:xfrm>
        </p:spPr>
        <p:txBody>
          <a:bodyPr>
            <a:noAutofit/>
          </a:bodyPr>
          <a:lstStyle/>
          <a:p>
            <a:r>
              <a:rPr lang="en-US" b="1" dirty="0"/>
              <a:t>Mie scattering</a:t>
            </a:r>
            <a:r>
              <a:rPr lang="en-US" dirty="0"/>
              <a:t> occurs when the particles are just </a:t>
            </a:r>
            <a:r>
              <a:rPr lang="en-US" sz="2400" b="1" dirty="0"/>
              <a:t>about the same size </a:t>
            </a:r>
            <a:r>
              <a:rPr lang="en-US" dirty="0"/>
              <a:t>as the wavelength of the radiation. </a:t>
            </a:r>
          </a:p>
          <a:p>
            <a:r>
              <a:rPr lang="en-US" dirty="0"/>
              <a:t>Dust, smoke and water vapors are common causes of Mie scattering which tends to affect longer wavelengths than those affected by Rayleigh scattering. </a:t>
            </a:r>
          </a:p>
          <a:p>
            <a:r>
              <a:rPr lang="en-US" dirty="0"/>
              <a:t>Mie scattering occurs mostly in the lower portions of the atmosphere where larger particles are more abundant.</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9696667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Selective Scattering</a:t>
            </a:r>
            <a:endParaRPr lang="en-US" dirty="0"/>
          </a:p>
        </p:txBody>
      </p:sp>
      <p:sp>
        <p:nvSpPr>
          <p:cNvPr id="3" name="Content Placeholder 2"/>
          <p:cNvSpPr>
            <a:spLocks noGrp="1"/>
          </p:cNvSpPr>
          <p:nvPr>
            <p:ph idx="1"/>
          </p:nvPr>
        </p:nvSpPr>
        <p:spPr>
          <a:xfrm>
            <a:off x="827484" y="2120213"/>
            <a:ext cx="8124011" cy="3146611"/>
          </a:xfrm>
        </p:spPr>
        <p:txBody>
          <a:bodyPr>
            <a:noAutofit/>
          </a:bodyPr>
          <a:lstStyle/>
          <a:p>
            <a:r>
              <a:rPr lang="en-US" b="1" dirty="0"/>
              <a:t>Nonselective scattering</a:t>
            </a:r>
            <a:r>
              <a:rPr lang="en-US" dirty="0"/>
              <a:t> occurs when the particles are much larger than the wavelength of the radiation. </a:t>
            </a:r>
          </a:p>
          <a:p>
            <a:r>
              <a:rPr lang="en-US" dirty="0"/>
              <a:t>Water droplets and large dust particles can cause this type of scattering. </a:t>
            </a:r>
          </a:p>
          <a:p>
            <a:r>
              <a:rPr lang="en-US" dirty="0"/>
              <a:t>Nonselective scattering gets its name from the fact that all wavelengths are scattered about equally. </a:t>
            </a:r>
          </a:p>
          <a:p>
            <a:r>
              <a:rPr lang="en-US" dirty="0"/>
              <a:t>This type of scattering causes fog and clouds to appear white to our eyes because blue, green, and red light are all scattered in approximately equal quantities (</a:t>
            </a:r>
            <a:r>
              <a:rPr lang="en-US" dirty="0" err="1"/>
              <a:t>blue+green+red</a:t>
            </a:r>
            <a:r>
              <a:rPr lang="en-US" dirty="0"/>
              <a:t> light = white light).</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741533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Absorption</a:t>
            </a:r>
            <a:endParaRPr lang="en-US" dirty="0"/>
          </a:p>
        </p:txBody>
      </p:sp>
      <p:sp>
        <p:nvSpPr>
          <p:cNvPr id="3" name="Content Placeholder 2"/>
          <p:cNvSpPr>
            <a:spLocks noGrp="1"/>
          </p:cNvSpPr>
          <p:nvPr>
            <p:ph idx="1"/>
          </p:nvPr>
        </p:nvSpPr>
        <p:spPr/>
        <p:txBody>
          <a:bodyPr>
            <a:normAutofit/>
          </a:bodyPr>
          <a:lstStyle/>
          <a:p>
            <a:r>
              <a:rPr lang="en-US" b="1" dirty="0"/>
              <a:t>Absorption</a:t>
            </a:r>
            <a:r>
              <a:rPr lang="en-US" dirty="0"/>
              <a:t> is the other main mechanism at </a:t>
            </a:r>
            <a:r>
              <a:rPr lang="en-US" dirty="0" smtClean="0"/>
              <a:t>work when </a:t>
            </a:r>
            <a:r>
              <a:rPr lang="en-US" dirty="0"/>
              <a:t>electromagnetic radiation interacts with the atmosphere. </a:t>
            </a:r>
          </a:p>
          <a:p>
            <a:r>
              <a:rPr lang="en-US" dirty="0"/>
              <a:t>In contrast to scattering, this phenomenon causes molecules in the atmosphere to absorb energy at various wavelengths. </a:t>
            </a:r>
          </a:p>
          <a:p>
            <a:r>
              <a:rPr lang="en-US" dirty="0"/>
              <a:t>Ozone, carbon dioxide, and water vapor are the three main atmospheric constituents which absorb radiation.</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3867135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a:t>
            </a:r>
            <a:endParaRPr lang="en-US" dirty="0"/>
          </a:p>
        </p:txBody>
      </p:sp>
      <p:sp>
        <p:nvSpPr>
          <p:cNvPr id="3" name="Content Placeholder 2"/>
          <p:cNvSpPr>
            <a:spLocks noGrp="1"/>
          </p:cNvSpPr>
          <p:nvPr>
            <p:ph idx="1"/>
          </p:nvPr>
        </p:nvSpPr>
        <p:spPr/>
        <p:txBody>
          <a:bodyPr>
            <a:normAutofit/>
          </a:bodyPr>
          <a:lstStyle/>
          <a:p>
            <a:r>
              <a:rPr lang="en-US" b="1" dirty="0"/>
              <a:t>Transmission</a:t>
            </a:r>
            <a:r>
              <a:rPr lang="en-US" dirty="0"/>
              <a:t> is that process in the atmosphere in which the energy besides absorbed and scattered are transmitted through the atmosphere and reach to the earth surface. Atmospheric window allows energy to be transmitted.</a:t>
            </a:r>
          </a:p>
          <a:p>
            <a:endParaRPr lang="en-US" dirty="0"/>
          </a:p>
        </p:txBody>
      </p:sp>
      <p:sp>
        <p:nvSpPr>
          <p:cNvPr id="5" name="Rectangle 4"/>
          <p:cNvSpPr/>
          <p:nvPr/>
        </p:nvSpPr>
        <p:spPr>
          <a:xfrm>
            <a:off x="381000" y="381000"/>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41375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338763"/>
          </a:xfrm>
        </p:spPr>
        <p:txBody>
          <a:bodyPr>
            <a:noAutofit/>
          </a:bodyPr>
          <a:lstStyle/>
          <a:p>
            <a:pPr algn="just">
              <a:buNone/>
            </a:pPr>
            <a:r>
              <a:rPr lang="en-US" sz="3200" b="1" dirty="0"/>
              <a:t>3. Interaction with the Target (C) </a:t>
            </a:r>
            <a:endParaRPr lang="en-US" sz="3200" b="1" dirty="0" smtClean="0"/>
          </a:p>
          <a:p>
            <a:pPr algn="just">
              <a:buNone/>
            </a:pPr>
            <a:r>
              <a:rPr lang="en-US" sz="2800" dirty="0" smtClean="0"/>
              <a:t>Once </a:t>
            </a:r>
            <a:r>
              <a:rPr lang="en-US" sz="2800" dirty="0"/>
              <a:t>the energy makes its way to the target through the atmosphere, it interacts with the target depending on the properties of both the target and the radiation.</a:t>
            </a:r>
          </a:p>
          <a:p>
            <a:pPr algn="just">
              <a:buNone/>
            </a:pPr>
            <a:endParaRPr lang="en-US" dirty="0"/>
          </a:p>
        </p:txBody>
      </p:sp>
    </p:spTree>
    <p:extLst>
      <p:ext uri="{BB962C8B-B14F-4D97-AF65-F5344CB8AC3E}">
        <p14:creationId xmlns:p14="http://schemas.microsoft.com/office/powerpoint/2010/main" val="2523332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solidFill>
                  <a:srgbClr val="00B050"/>
                </a:solidFill>
              </a:rPr>
              <a:t>Energy interaction with earth surface</a:t>
            </a:r>
            <a:br>
              <a:rPr lang="en-US"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a:xfrm>
            <a:off x="594461" y="1447800"/>
            <a:ext cx="7907442" cy="3146611"/>
          </a:xfrm>
        </p:spPr>
        <p:txBody>
          <a:bodyPr>
            <a:noAutofit/>
          </a:bodyPr>
          <a:lstStyle/>
          <a:p>
            <a:pPr>
              <a:buNone/>
            </a:pPr>
            <a:r>
              <a:rPr lang="en-US" sz="1800" dirty="0"/>
              <a:t>	Radiation that is not absorbed or scattered in the atmosphere can reach and interact with the Earth's surface. There are three (3) forms of interaction that can take place when energy strikes, or is </a:t>
            </a:r>
            <a:r>
              <a:rPr lang="en-US" sz="1800" b="1" dirty="0"/>
              <a:t>incident (I) </a:t>
            </a:r>
            <a:r>
              <a:rPr lang="en-US" sz="1800" dirty="0"/>
              <a:t>upon the surface.</a:t>
            </a:r>
          </a:p>
          <a:p>
            <a:pPr>
              <a:buNone/>
            </a:pPr>
            <a:r>
              <a:rPr lang="en-US" sz="1800" dirty="0"/>
              <a:t>	These are: </a:t>
            </a:r>
            <a:r>
              <a:rPr lang="en-US" sz="1800" b="1" dirty="0"/>
              <a:t>absorption (A); transmission  (T); and reflection (R). </a:t>
            </a:r>
            <a:r>
              <a:rPr lang="en-US" sz="1800" dirty="0"/>
              <a:t>The total incident energy will interact with the surface in one or more of these three ways. The proportions of each will depend on the wavelength of the energy and the material and condition of </a:t>
            </a:r>
            <a:r>
              <a:rPr lang="en-US" sz="1800" dirty="0" smtClean="0"/>
              <a:t>the feature</a:t>
            </a:r>
            <a:r>
              <a:rPr lang="en-US" sz="1800" dirty="0"/>
              <a:t>.</a:t>
            </a:r>
          </a:p>
        </p:txBody>
      </p:sp>
      <p:sp>
        <p:nvSpPr>
          <p:cNvPr id="4" name="Rectangle 3"/>
          <p:cNvSpPr/>
          <p:nvPr/>
        </p:nvSpPr>
        <p:spPr>
          <a:xfrm>
            <a:off x="628650" y="365126"/>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728079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24198"/>
            <a:ext cx="7886700" cy="429140"/>
          </a:xfrm>
        </p:spPr>
        <p:txBody>
          <a:bodyPr>
            <a:normAutofit fontScale="90000"/>
          </a:bodyPr>
          <a:lstStyle/>
          <a:p>
            <a:r>
              <a:rPr lang="en-US" b="1" dirty="0" smtClean="0"/>
              <a:t>Reflection</a:t>
            </a:r>
            <a:endParaRPr lang="en-US" b="1" dirty="0"/>
          </a:p>
        </p:txBody>
      </p:sp>
      <p:sp>
        <p:nvSpPr>
          <p:cNvPr id="3" name="Content Placeholder 2"/>
          <p:cNvSpPr>
            <a:spLocks noGrp="1"/>
          </p:cNvSpPr>
          <p:nvPr>
            <p:ph idx="1"/>
          </p:nvPr>
        </p:nvSpPr>
        <p:spPr>
          <a:xfrm>
            <a:off x="366023" y="1127744"/>
            <a:ext cx="7871348" cy="3146611"/>
          </a:xfrm>
        </p:spPr>
        <p:txBody>
          <a:bodyPr>
            <a:normAutofit/>
          </a:bodyPr>
          <a:lstStyle/>
          <a:p>
            <a:r>
              <a:rPr lang="en-US" b="1" dirty="0"/>
              <a:t>Reflection (R)</a:t>
            </a:r>
            <a:r>
              <a:rPr lang="en-US" dirty="0"/>
              <a:t> occurs when radiation "bounces" off the target and is redirected. </a:t>
            </a:r>
          </a:p>
          <a:p>
            <a:r>
              <a:rPr lang="en-US" dirty="0"/>
              <a:t>In remote sensing, we are most interested in measuring the radiation reflected from targets. </a:t>
            </a:r>
          </a:p>
          <a:p>
            <a:r>
              <a:rPr lang="en-US" dirty="0"/>
              <a:t>We refer to two types of reflection, which represent the two extreme ends of the way in which energy is reflected from a target: </a:t>
            </a:r>
            <a:r>
              <a:rPr lang="en-US" b="1" dirty="0"/>
              <a:t>specular</a:t>
            </a:r>
            <a:r>
              <a:rPr lang="en-US" dirty="0"/>
              <a:t> reflection and </a:t>
            </a:r>
            <a:r>
              <a:rPr lang="en-US" b="1" dirty="0"/>
              <a:t>diffuse</a:t>
            </a:r>
            <a:r>
              <a:rPr lang="en-US" dirty="0"/>
              <a:t> reflection.</a:t>
            </a:r>
          </a:p>
          <a:p>
            <a:endParaRPr lang="en-US" dirty="0"/>
          </a:p>
        </p:txBody>
      </p:sp>
      <p:sp>
        <p:nvSpPr>
          <p:cNvPr id="5" name="Rectangle 4"/>
          <p:cNvSpPr/>
          <p:nvPr/>
        </p:nvSpPr>
        <p:spPr>
          <a:xfrm>
            <a:off x="457200" y="180460"/>
            <a:ext cx="3330784" cy="369332"/>
          </a:xfrm>
          <a:prstGeom prst="rect">
            <a:avLst/>
          </a:prstGeom>
        </p:spPr>
        <p:txBody>
          <a:bodyPr wrap="none">
            <a:spAutoFit/>
          </a:bodyPr>
          <a:lstStyle/>
          <a:p>
            <a:pPr algn="just">
              <a:buNone/>
            </a:pPr>
            <a:r>
              <a:rPr lang="en-US" b="1" dirty="0"/>
              <a:t>3. Interaction with the Target (C) </a:t>
            </a:r>
          </a:p>
        </p:txBody>
      </p:sp>
      <p:sp>
        <p:nvSpPr>
          <p:cNvPr id="6" name="Content Placeholder 2"/>
          <p:cNvSpPr txBox="1">
            <a:spLocks/>
          </p:cNvSpPr>
          <p:nvPr/>
        </p:nvSpPr>
        <p:spPr>
          <a:xfrm>
            <a:off x="110456" y="4006197"/>
            <a:ext cx="6347494" cy="123444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When a surface is smooth we get specular or mirror-like reflection where all (or almost all) of the energy is directed away from the surface in a single direction.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50" y="3577021"/>
            <a:ext cx="1683050" cy="1543480"/>
          </a:xfrm>
          <a:prstGeom prst="rect">
            <a:avLst/>
          </a:prstGeom>
        </p:spPr>
      </p:pic>
      <p:sp>
        <p:nvSpPr>
          <p:cNvPr id="8" name="Content Placeholder 2"/>
          <p:cNvSpPr txBox="1">
            <a:spLocks/>
          </p:cNvSpPr>
          <p:nvPr/>
        </p:nvSpPr>
        <p:spPr>
          <a:xfrm>
            <a:off x="-76200" y="5876146"/>
            <a:ext cx="6886088" cy="8397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Diffuse reflection occurs when the surface is rough and the energy is reflected almost uniformly in all directions .</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105" y="5297732"/>
            <a:ext cx="1838741" cy="1537856"/>
          </a:xfrm>
          <a:prstGeom prst="rect">
            <a:avLst/>
          </a:prstGeom>
        </p:spPr>
      </p:pic>
    </p:spTree>
    <p:extLst>
      <p:ext uri="{BB962C8B-B14F-4D97-AF65-F5344CB8AC3E}">
        <p14:creationId xmlns:p14="http://schemas.microsoft.com/office/powerpoint/2010/main" val="2883620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rgbClr val="00B050"/>
                </a:solidFill>
              </a:rPr>
              <a:t/>
            </a:r>
            <a:br>
              <a:rPr lang="en-US" smtClean="0">
                <a:solidFill>
                  <a:srgbClr val="00B050"/>
                </a:solidFill>
              </a:rPr>
            </a:br>
            <a:r>
              <a:rPr lang="en-US" b="1" smtClean="0">
                <a:solidFill>
                  <a:srgbClr val="00B050"/>
                </a:solidFill>
              </a:rPr>
              <a:t>Spectral reflectancy</a:t>
            </a:r>
            <a:r>
              <a:rPr lang="en-US" smtClean="0"/>
              <a:t/>
            </a:r>
            <a:br>
              <a:rPr lang="en-US" smtClean="0"/>
            </a:br>
            <a:endParaRPr lang="en-US" dirty="0"/>
          </a:p>
        </p:txBody>
      </p:sp>
      <p:sp>
        <p:nvSpPr>
          <p:cNvPr id="3" name="Content Placeholder 2"/>
          <p:cNvSpPr>
            <a:spLocks noGrp="1"/>
          </p:cNvSpPr>
          <p:nvPr>
            <p:ph idx="1"/>
          </p:nvPr>
        </p:nvSpPr>
        <p:spPr>
          <a:xfrm>
            <a:off x="628650" y="1295401"/>
            <a:ext cx="7886700" cy="2133600"/>
          </a:xfrm>
        </p:spPr>
        <p:txBody>
          <a:bodyPr>
            <a:normAutofit/>
          </a:bodyPr>
          <a:lstStyle/>
          <a:p>
            <a:pPr algn="just">
              <a:buNone/>
            </a:pPr>
            <a:r>
              <a:rPr lang="en-US" dirty="0"/>
              <a:t>	Spectral reflectancy is  unique property of any object for </a:t>
            </a:r>
            <a:r>
              <a:rPr lang="en-GB" dirty="0"/>
              <a:t>reflection, absorption and transmission which produce a unique spectral signature of reflectance for any object in different wavelength region. It is </a:t>
            </a:r>
            <a:r>
              <a:rPr lang="en-US" dirty="0"/>
              <a:t>due to difference in spectral characteristics	 of objects.</a:t>
            </a:r>
          </a:p>
          <a:p>
            <a:pPr algn="just">
              <a:buNone/>
            </a:pPr>
            <a:r>
              <a:rPr lang="en-US" dirty="0"/>
              <a:t>	Reflectance measurement can be carried out in a lab(spectral libraries or in a field using spectrometer.</a:t>
            </a:r>
          </a:p>
          <a:p>
            <a:pPr algn="just">
              <a:buNone/>
            </a:pPr>
            <a:endParaRPr lang="en-GB" dirty="0"/>
          </a:p>
          <a:p>
            <a:pPr algn="just">
              <a:buNone/>
            </a:pPr>
            <a:endParaRPr lang="en-US" dirty="0"/>
          </a:p>
        </p:txBody>
      </p:sp>
      <p:sp>
        <p:nvSpPr>
          <p:cNvPr id="4" name="Rectangle 3"/>
          <p:cNvSpPr/>
          <p:nvPr/>
        </p:nvSpPr>
        <p:spPr>
          <a:xfrm>
            <a:off x="762000" y="387538"/>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4520008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86700" cy="1325563"/>
          </a:xfrm>
        </p:spPr>
        <p:txBody>
          <a:bodyPr/>
          <a:lstStyle/>
          <a:p>
            <a:r>
              <a:rPr lang="en-US" b="1" dirty="0" smtClean="0">
                <a:solidFill>
                  <a:schemeClr val="accent1">
                    <a:lumMod val="75000"/>
                  </a:schemeClr>
                </a:solidFill>
              </a:rPr>
              <a:t>Spectral Reflectance Curve</a:t>
            </a:r>
            <a:endParaRPr lang="en-US" b="1" dirty="0">
              <a:solidFill>
                <a:schemeClr val="accent1">
                  <a:lumMod val="75000"/>
                </a:schemeClr>
              </a:solidFill>
            </a:endParaRPr>
          </a:p>
        </p:txBody>
      </p:sp>
      <p:sp>
        <p:nvSpPr>
          <p:cNvPr id="3" name="Content Placeholder 2"/>
          <p:cNvSpPr>
            <a:spLocks noGrp="1"/>
          </p:cNvSpPr>
          <p:nvPr>
            <p:ph idx="1"/>
          </p:nvPr>
        </p:nvSpPr>
        <p:spPr>
          <a:xfrm>
            <a:off x="152400" y="1371600"/>
            <a:ext cx="8362950" cy="1755775"/>
          </a:xfrm>
        </p:spPr>
        <p:txBody>
          <a:bodyPr>
            <a:normAutofit/>
          </a:bodyPr>
          <a:lstStyle/>
          <a:p>
            <a:r>
              <a:rPr lang="en-US" dirty="0"/>
              <a:t>The reflectance with respect to the wavelength is called spectral reflectance Spectral reflectance curve shows a portion of incident energy that is reflected as a function of wave length. </a:t>
            </a:r>
          </a:p>
          <a:p>
            <a:r>
              <a:rPr lang="en-US" dirty="0"/>
              <a:t>Different materials shows different spectral signature because of their unique properties.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733800"/>
            <a:ext cx="4306889" cy="2882497"/>
          </a:xfrm>
          <a:prstGeom prst="rect">
            <a:avLst/>
          </a:prstGeom>
        </p:spPr>
      </p:pic>
      <p:sp>
        <p:nvSpPr>
          <p:cNvPr id="7" name="Rectangle 6"/>
          <p:cNvSpPr/>
          <p:nvPr/>
        </p:nvSpPr>
        <p:spPr>
          <a:xfrm>
            <a:off x="381000" y="192741"/>
            <a:ext cx="3330784" cy="369332"/>
          </a:xfrm>
          <a:prstGeom prst="rect">
            <a:avLst/>
          </a:prstGeom>
        </p:spPr>
        <p:txBody>
          <a:bodyPr wrap="none">
            <a:spAutoFit/>
          </a:bodyPr>
          <a:lstStyle/>
          <a:p>
            <a:pPr algn="just">
              <a:buNone/>
            </a:pPr>
            <a:r>
              <a:rPr lang="en-US" b="1" dirty="0"/>
              <a:t>3. Interaction with the Target (C) </a:t>
            </a:r>
          </a:p>
        </p:txBody>
      </p:sp>
      <p:sp>
        <p:nvSpPr>
          <p:cNvPr id="8" name="Content Placeholder 2"/>
          <p:cNvSpPr txBox="1">
            <a:spLocks/>
          </p:cNvSpPr>
          <p:nvPr/>
        </p:nvSpPr>
        <p:spPr>
          <a:xfrm>
            <a:off x="143435" y="2971800"/>
            <a:ext cx="7919474" cy="6356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smtClean="0"/>
              <a:t>The magnitude of energy that an object reflects or emits across a range of wavelengths is called its </a:t>
            </a:r>
            <a:r>
              <a:rPr lang="en-US" sz="1800" b="1" smtClean="0"/>
              <a:t>spectral response pattern</a:t>
            </a:r>
            <a:r>
              <a:rPr lang="en-US" sz="1800" smtClean="0"/>
              <a:t>.</a:t>
            </a:r>
            <a:endParaRPr lang="en-US"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134" y="3936902"/>
            <a:ext cx="3883761" cy="2648019"/>
          </a:xfrm>
          <a:prstGeom prst="rect">
            <a:avLst/>
          </a:prstGeom>
        </p:spPr>
      </p:pic>
    </p:spTree>
    <p:extLst>
      <p:ext uri="{BB962C8B-B14F-4D97-AF65-F5344CB8AC3E}">
        <p14:creationId xmlns:p14="http://schemas.microsoft.com/office/powerpoint/2010/main" val="4111137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88" y="857250"/>
            <a:ext cx="8543111" cy="1050398"/>
          </a:xfrm>
        </p:spPr>
        <p:txBody>
          <a:bodyPr>
            <a:normAutofit/>
          </a:bodyPr>
          <a:lstStyle/>
          <a:p>
            <a:r>
              <a:rPr lang="en-US" b="1" dirty="0" smtClean="0">
                <a:solidFill>
                  <a:schemeClr val="accent1">
                    <a:lumMod val="75000"/>
                  </a:schemeClr>
                </a:solidFill>
              </a:rPr>
              <a:t>Spectral reflectance curve of different materials</a:t>
            </a:r>
            <a:br>
              <a:rPr lang="en-US" b="1" dirty="0" smtClean="0">
                <a:solidFill>
                  <a:schemeClr val="accent1">
                    <a:lumMod val="75000"/>
                  </a:schemeClr>
                </a:solidFill>
              </a:rPr>
            </a:br>
            <a:endParaRPr lang="en-US" b="1" dirty="0">
              <a:solidFill>
                <a:schemeClr val="accent1">
                  <a:lumMod val="75000"/>
                </a:schemeClr>
              </a:solidFill>
            </a:endParaRPr>
          </a:p>
        </p:txBody>
      </p:sp>
      <p:pic>
        <p:nvPicPr>
          <p:cNvPr id="3074" name="Picture 2"/>
          <p:cNvPicPr>
            <a:picLocks noGrp="1" noChangeAspect="1" noChangeArrowheads="1"/>
          </p:cNvPicPr>
          <p:nvPr>
            <p:ph idx="1"/>
          </p:nvPr>
        </p:nvPicPr>
        <p:blipFill>
          <a:blip r:embed="rId2" cstate="print"/>
          <a:srcRect l="15275" t="10102" r="14223" b="5717"/>
          <a:stretch>
            <a:fillRect/>
          </a:stretch>
        </p:blipFill>
        <p:spPr bwMode="auto">
          <a:xfrm>
            <a:off x="1066800" y="1502592"/>
            <a:ext cx="6945255" cy="5183025"/>
          </a:xfrm>
          <a:prstGeom prst="rect">
            <a:avLst/>
          </a:prstGeom>
          <a:noFill/>
          <a:ln w="9525">
            <a:noFill/>
            <a:miter lim="800000"/>
            <a:headEnd/>
            <a:tailEnd/>
          </a:ln>
        </p:spPr>
      </p:pic>
      <p:sp>
        <p:nvSpPr>
          <p:cNvPr id="6" name="Rectangle 5"/>
          <p:cNvSpPr/>
          <p:nvPr/>
        </p:nvSpPr>
        <p:spPr>
          <a:xfrm>
            <a:off x="381000" y="192741"/>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31299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62000" y="125077"/>
            <a:ext cx="7772400" cy="846138"/>
          </a:xfrm>
          <a:prstGeom prst="rect">
            <a:avLst/>
          </a:prstGeom>
          <a:noFill/>
          <a:extLst>
            <a:ext uri="{909E8E84-426E-40DD-AFC4-6F175D3DCCD1}">
              <a14:hiddenFill xmlns:a14="http://schemas.microsoft.com/office/drawing/2010/main">
                <a:solidFill>
                  <a:schemeClr val="bg1"/>
                </a:solidFill>
              </a14:hiddenFill>
            </a:ext>
          </a:extLst>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600" b="1" dirty="0" smtClean="0">
                <a:solidFill>
                  <a:schemeClr val="accent1">
                    <a:lumMod val="75000"/>
                  </a:schemeClr>
                </a:solidFill>
                <a:latin typeface="Cambria" panose="02040503050406030204" pitchFamily="18" charset="0"/>
                <a:ea typeface="Cambria" panose="02040503050406030204" pitchFamily="18" charset="0"/>
              </a:rPr>
              <a:t>Everyday Remote Sensing Entities</a:t>
            </a:r>
            <a:endParaRPr lang="en-US" altLang="en-US" sz="3600" b="1" dirty="0">
              <a:solidFill>
                <a:schemeClr val="accent1">
                  <a:lumMod val="75000"/>
                </a:schemeClr>
              </a:solidFill>
              <a:latin typeface="Cambria" panose="02040503050406030204" pitchFamily="18" charset="0"/>
              <a:ea typeface="Cambria" panose="02040503050406030204" pitchFamily="18" charset="0"/>
            </a:endParaRPr>
          </a:p>
        </p:txBody>
      </p:sp>
      <p:pic>
        <p:nvPicPr>
          <p:cNvPr id="2056" name="Picture 8" descr="Image result for mobile one plus 6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5580" y="1340298"/>
            <a:ext cx="2441575" cy="1831181"/>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039520"/>
            <a:ext cx="3200400" cy="2131959"/>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Image result for digital camer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810000"/>
            <a:ext cx="2562133" cy="2562133"/>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2" name="Picture 14" descr="Image result for go pro c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4317" y="3810000"/>
            <a:ext cx="3514720" cy="2636040"/>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57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a:xfrm>
            <a:off x="628650" y="1219200"/>
            <a:ext cx="7886700" cy="4957763"/>
          </a:xfrm>
        </p:spPr>
        <p:txBody>
          <a:bodyPr>
            <a:noAutofit/>
          </a:bodyPr>
          <a:lstStyle/>
          <a:p>
            <a:pPr algn="just">
              <a:buNone/>
            </a:pPr>
            <a:r>
              <a:rPr lang="en-US" b="1" dirty="0" smtClean="0"/>
              <a:t>4</a:t>
            </a:r>
            <a:r>
              <a:rPr lang="en-US" b="1" dirty="0"/>
              <a:t>. Recording of Energy by the Sensor (D) </a:t>
            </a:r>
            <a:endParaRPr lang="en-US" dirty="0"/>
          </a:p>
          <a:p>
            <a:pPr algn="just">
              <a:buNone/>
            </a:pPr>
            <a:r>
              <a:rPr lang="en-US" dirty="0" smtClean="0"/>
              <a:t>	After </a:t>
            </a:r>
            <a:r>
              <a:rPr lang="en-US" dirty="0"/>
              <a:t>the energy has been scattered by, or emitted from the target, we require a sensor (remote - not in contact with the target) to collect and record the electromagnetic radiation.</a:t>
            </a:r>
          </a:p>
        </p:txBody>
      </p:sp>
    </p:spTree>
    <p:extLst>
      <p:ext uri="{BB962C8B-B14F-4D97-AF65-F5344CB8AC3E}">
        <p14:creationId xmlns:p14="http://schemas.microsoft.com/office/powerpoint/2010/main" val="81130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Conversion of the reflected energy into data</a:t>
            </a:r>
            <a:endParaRPr lang="en-US" b="1" dirty="0"/>
          </a:p>
        </p:txBody>
      </p:sp>
      <p:sp>
        <p:nvSpPr>
          <p:cNvPr id="5" name="Content Placeholder 4"/>
          <p:cNvSpPr>
            <a:spLocks noGrp="1"/>
          </p:cNvSpPr>
          <p:nvPr>
            <p:ph idx="1"/>
          </p:nvPr>
        </p:nvSpPr>
        <p:spPr/>
        <p:txBody>
          <a:bodyPr/>
          <a:lstStyle/>
          <a:p>
            <a:r>
              <a:rPr lang="en-US" dirty="0" smtClean="0"/>
              <a:t>Incoming reflected electromagnetic wave is converted to a Digital Number (DN) for each pixel for each band.</a:t>
            </a:r>
          </a:p>
          <a:p>
            <a:endParaRPr lang="en-US" dirty="0"/>
          </a:p>
        </p:txBody>
      </p:sp>
      <p:pic>
        <p:nvPicPr>
          <p:cNvPr id="6" name="Picture 5" descr="Capture.PNG"/>
          <p:cNvPicPr>
            <a:picLocks noChangeAspect="1"/>
          </p:cNvPicPr>
          <p:nvPr/>
        </p:nvPicPr>
        <p:blipFill>
          <a:blip r:embed="rId3"/>
          <a:stretch>
            <a:fillRect/>
          </a:stretch>
        </p:blipFill>
        <p:spPr>
          <a:xfrm>
            <a:off x="914400" y="2438400"/>
            <a:ext cx="7759031" cy="3376818"/>
          </a:xfrm>
          <a:prstGeom prst="rect">
            <a:avLst/>
          </a:prstGeom>
        </p:spPr>
      </p:pic>
      <p:sp>
        <p:nvSpPr>
          <p:cNvPr id="7" name="Rectangle 6"/>
          <p:cNvSpPr/>
          <p:nvPr/>
        </p:nvSpPr>
        <p:spPr>
          <a:xfrm>
            <a:off x="504925" y="329267"/>
            <a:ext cx="4067075" cy="369332"/>
          </a:xfrm>
          <a:prstGeom prst="rect">
            <a:avLst/>
          </a:prstGeom>
        </p:spPr>
        <p:txBody>
          <a:bodyPr wrap="none">
            <a:spAutoFit/>
          </a:bodyPr>
          <a:lstStyle/>
          <a:p>
            <a:pPr algn="just">
              <a:buNone/>
            </a:pPr>
            <a:r>
              <a:rPr lang="en-US" b="1" dirty="0"/>
              <a:t>4. Recording of Energy by the Sensor (D) </a:t>
            </a:r>
            <a:endParaRPr lang="en-US" dirty="0"/>
          </a:p>
        </p:txBody>
      </p:sp>
    </p:spTree>
    <p:extLst>
      <p:ext uri="{BB962C8B-B14F-4D97-AF65-F5344CB8AC3E}">
        <p14:creationId xmlns:p14="http://schemas.microsoft.com/office/powerpoint/2010/main" val="322707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p:txBody>
          <a:bodyPr>
            <a:noAutofit/>
          </a:bodyPr>
          <a:lstStyle/>
          <a:p>
            <a:pPr>
              <a:buNone/>
            </a:pPr>
            <a:r>
              <a:rPr lang="en-US" b="1" dirty="0"/>
              <a:t>5. Transmission, Reception, and Processing (E) - </a:t>
            </a:r>
            <a:r>
              <a:rPr lang="en-US" dirty="0"/>
              <a:t>the energy recorded by the sensor has to be transmitted, often in electronic form, to a receiving and processing station where the    data are processed into an image (hardcopy and/or digital).</a:t>
            </a:r>
          </a:p>
          <a:p>
            <a:pPr>
              <a:buNone/>
            </a:pPr>
            <a:r>
              <a:rPr lang="en-US" b="1" dirty="0"/>
              <a:t>6. Interpretation and Analysis (F) - </a:t>
            </a:r>
            <a:r>
              <a:rPr lang="en-US" dirty="0"/>
              <a:t>the processed image is interpreted, visually and/or digitally or electronically, to extract information about the target which was illuminated.</a:t>
            </a:r>
          </a:p>
        </p:txBody>
      </p:sp>
    </p:spTree>
    <p:extLst>
      <p:ext uri="{BB962C8B-B14F-4D97-AF65-F5344CB8AC3E}">
        <p14:creationId xmlns:p14="http://schemas.microsoft.com/office/powerpoint/2010/main" val="2442173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p:txBody>
          <a:bodyPr>
            <a:normAutofit/>
          </a:bodyPr>
          <a:lstStyle/>
          <a:p>
            <a:pPr algn="just">
              <a:buNone/>
            </a:pPr>
            <a:r>
              <a:rPr lang="en-US" b="1" dirty="0"/>
              <a:t>7. Application (G) </a:t>
            </a:r>
            <a:r>
              <a:rPr lang="en-US" dirty="0"/>
              <a:t>- the final element of the remote sensing process is achieved when we apply the information we have been able to extract from the imagery about the target in order to better understand it, reveal some new information, or assist in solving a particular problem.</a:t>
            </a:r>
          </a:p>
        </p:txBody>
      </p:sp>
    </p:spTree>
    <p:extLst>
      <p:ext uri="{BB962C8B-B14F-4D97-AF65-F5344CB8AC3E}">
        <p14:creationId xmlns:p14="http://schemas.microsoft.com/office/powerpoint/2010/main" val="2944710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1">
                    <a:lumMod val="75000"/>
                  </a:schemeClr>
                </a:solidFill>
                <a:latin typeface="Cambria" panose="02040503050406030204" pitchFamily="18" charset="0"/>
                <a:ea typeface="Cambria" panose="02040503050406030204" pitchFamily="18" charset="0"/>
              </a:rPr>
              <a:t>Remote Sensing Platforms</a:t>
            </a:r>
            <a:endParaRPr lang="en-US" sz="48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4800" b="1" dirty="0" smtClean="0"/>
              <a:t>Satellites</a:t>
            </a:r>
          </a:p>
          <a:p>
            <a:r>
              <a:rPr lang="en-US" sz="4800" b="1" dirty="0" smtClean="0"/>
              <a:t>Planes </a:t>
            </a:r>
          </a:p>
          <a:p>
            <a:r>
              <a:rPr lang="en-US" sz="4800" b="1" dirty="0" smtClean="0"/>
              <a:t>Helicopters</a:t>
            </a:r>
          </a:p>
          <a:p>
            <a:r>
              <a:rPr lang="en-US" sz="4800" b="1" dirty="0" smtClean="0"/>
              <a:t>Unmanned Aerial Vehicles</a:t>
            </a:r>
          </a:p>
          <a:p>
            <a:r>
              <a:rPr lang="en-US" sz="4800" b="1" dirty="0" smtClean="0"/>
              <a:t>Terrestrial</a:t>
            </a:r>
            <a:endParaRPr lang="en-US" sz="4800" b="1" dirty="0"/>
          </a:p>
        </p:txBody>
      </p:sp>
    </p:spTree>
    <p:extLst>
      <p:ext uri="{BB962C8B-B14F-4D97-AF65-F5344CB8AC3E}">
        <p14:creationId xmlns:p14="http://schemas.microsoft.com/office/powerpoint/2010/main" val="1297895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1325563"/>
          </a:xfrm>
        </p:spPr>
        <p:txBody>
          <a:bodyPr>
            <a:normAutofit/>
          </a:bodyPr>
          <a:lstStyle/>
          <a:p>
            <a:r>
              <a:rPr lang="en-US" sz="4400" b="1" dirty="0" smtClean="0">
                <a:solidFill>
                  <a:schemeClr val="accent1">
                    <a:lumMod val="75000"/>
                  </a:schemeClr>
                </a:solidFill>
                <a:latin typeface="Cambria" panose="02040503050406030204" pitchFamily="18" charset="0"/>
                <a:ea typeface="Cambria" panose="02040503050406030204" pitchFamily="18" charset="0"/>
              </a:rPr>
              <a:t>Remote Sensing Sensors</a:t>
            </a:r>
            <a:endParaRPr lang="en-US" sz="44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628650" y="1825625"/>
            <a:ext cx="3486150" cy="4351338"/>
          </a:xfrm>
        </p:spPr>
        <p:txBody>
          <a:bodyPr>
            <a:normAutofit/>
          </a:bodyPr>
          <a:lstStyle/>
          <a:p>
            <a:pPr marL="742950" indent="-742950">
              <a:buFont typeface="+mj-lt"/>
              <a:buAutoNum type="arabicPeriod"/>
            </a:pPr>
            <a:r>
              <a:rPr lang="en-US" sz="2800" dirty="0" smtClean="0"/>
              <a:t>Passive Sensors</a:t>
            </a:r>
          </a:p>
          <a:p>
            <a:pPr marL="742950" indent="-742950">
              <a:buFont typeface="+mj-lt"/>
              <a:buAutoNum type="arabicPeriod"/>
            </a:pPr>
            <a:r>
              <a:rPr lang="en-US" sz="2800" dirty="0" smtClean="0"/>
              <a:t>Active Sensors</a:t>
            </a:r>
            <a:endParaRPr lang="en-US" sz="2800" dirty="0"/>
          </a:p>
        </p:txBody>
      </p:sp>
      <p:pic>
        <p:nvPicPr>
          <p:cNvPr id="4" name="Picture 4"/>
          <p:cNvPicPr>
            <a:picLocks noChangeAspect="1" noChangeArrowheads="1"/>
          </p:cNvPicPr>
          <p:nvPr/>
        </p:nvPicPr>
        <p:blipFill>
          <a:blip r:embed="rId2">
            <a:lum bright="48000" contrast="60000"/>
            <a:extLst>
              <a:ext uri="{28A0092B-C50C-407E-A947-70E740481C1C}">
                <a14:useLocalDpi xmlns:a14="http://schemas.microsoft.com/office/drawing/2010/main" val="0"/>
              </a:ext>
            </a:extLst>
          </a:blip>
          <a:srcRect l="37500" t="10938" r="4195" b="35156"/>
          <a:stretch>
            <a:fillRect/>
          </a:stretch>
        </p:blipFill>
        <p:spPr bwMode="auto">
          <a:xfrm>
            <a:off x="3886200" y="1839072"/>
            <a:ext cx="504740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802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762000" y="762000"/>
            <a:ext cx="4615815" cy="492443"/>
          </a:xfrm>
          <a:prstGeom prst="rect">
            <a:avLst/>
          </a:prstGeom>
        </p:spPr>
        <p:txBody>
          <a:bodyPr vert="horz" wrap="square" lIns="0" tIns="0" rIns="0" bIns="0" rtlCol="0">
            <a:spAutoFit/>
          </a:bodyPr>
          <a:lstStyle/>
          <a:p>
            <a:pPr marL="9525"/>
            <a:r>
              <a:rPr sz="3200" b="1" spc="-15" dirty="0" smtClean="0">
                <a:solidFill>
                  <a:schemeClr val="accent1">
                    <a:lumMod val="75000"/>
                  </a:schemeClr>
                </a:solidFill>
                <a:latin typeface="Cambria" panose="02040503050406030204" pitchFamily="18" charset="0"/>
                <a:ea typeface="Cambria" panose="02040503050406030204" pitchFamily="18" charset="0"/>
                <a:cs typeface="Arial"/>
              </a:rPr>
              <a:t>Pas</a:t>
            </a:r>
            <a:r>
              <a:rPr sz="3200" b="1" spc="-11" dirty="0" smtClean="0">
                <a:solidFill>
                  <a:schemeClr val="accent1">
                    <a:lumMod val="75000"/>
                  </a:schemeClr>
                </a:solidFill>
                <a:latin typeface="Cambria" panose="02040503050406030204" pitchFamily="18" charset="0"/>
                <a:ea typeface="Cambria" panose="02040503050406030204" pitchFamily="18" charset="0"/>
                <a:cs typeface="Arial"/>
              </a:rPr>
              <a:t>sive</a:t>
            </a:r>
            <a:r>
              <a:rPr lang="en-US" sz="3200" b="1" spc="-11" dirty="0" smtClean="0">
                <a:solidFill>
                  <a:schemeClr val="accent1">
                    <a:lumMod val="75000"/>
                  </a:schemeClr>
                </a:solidFill>
                <a:latin typeface="Cambria" panose="02040503050406030204" pitchFamily="18" charset="0"/>
                <a:ea typeface="Cambria" panose="02040503050406030204" pitchFamily="18" charset="0"/>
                <a:cs typeface="Arial"/>
              </a:rPr>
              <a:t> Sensors</a:t>
            </a:r>
            <a:endParaRPr sz="3200" b="1" dirty="0">
              <a:solidFill>
                <a:schemeClr val="accent1">
                  <a:lumMod val="75000"/>
                </a:schemeClr>
              </a:solidFill>
              <a:latin typeface="Cambria" panose="02040503050406030204" pitchFamily="18" charset="0"/>
              <a:ea typeface="Cambria" panose="02040503050406030204" pitchFamily="18" charset="0"/>
              <a:cs typeface="Arial"/>
            </a:endParaRPr>
          </a:p>
        </p:txBody>
      </p:sp>
      <p:sp>
        <p:nvSpPr>
          <p:cNvPr id="17" name="Rectangle 16"/>
          <p:cNvSpPr/>
          <p:nvPr/>
        </p:nvSpPr>
        <p:spPr>
          <a:xfrm>
            <a:off x="228600" y="1828800"/>
            <a:ext cx="8286750" cy="2246769"/>
          </a:xfrm>
          <a:prstGeom prst="rect">
            <a:avLst/>
          </a:prstGeom>
        </p:spPr>
        <p:txBody>
          <a:bodyPr wrap="square">
            <a:spAutoFit/>
          </a:bodyPr>
          <a:lstStyle/>
          <a:p>
            <a:r>
              <a:rPr lang="en-US" sz="2000" b="1" dirty="0">
                <a:latin typeface="Arial" panose="020B0604020202020204" pitchFamily="34" charset="0"/>
              </a:rPr>
              <a:t>Passive sensors </a:t>
            </a:r>
            <a:r>
              <a:rPr lang="en-US" sz="2000" dirty="0">
                <a:latin typeface="Arial" panose="020B0604020202020204" pitchFamily="34" charset="0"/>
              </a:rPr>
              <a:t>record radiation reflected from the earth´s surface and the source of this radiation must come from outside the sensor – in most cases this is solar energy. Normally, passive sensors only capture data during daylight hours.</a:t>
            </a:r>
          </a:p>
          <a:p>
            <a:r>
              <a:rPr lang="en-US" sz="2000" dirty="0">
                <a:latin typeface="Arial" panose="020B0604020202020204" pitchFamily="34" charset="0"/>
              </a:rPr>
              <a:t>Film-based and digital cameras, both aerial and handheld, as well as digital satellite sensors, such as Landsat Thematic Mapper, are examples of passive sensors.</a:t>
            </a:r>
            <a:endParaRPr lang="en-US" sz="2000" dirty="0"/>
          </a:p>
        </p:txBody>
      </p:sp>
    </p:spTree>
    <p:extLst>
      <p:ext uri="{BB962C8B-B14F-4D97-AF65-F5344CB8AC3E}">
        <p14:creationId xmlns:p14="http://schemas.microsoft.com/office/powerpoint/2010/main" val="34276470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308"/>
            <a:ext cx="7886700" cy="443198"/>
          </a:xfrm>
        </p:spPr>
        <p:txBody>
          <a:bodyPr vert="horz" wrap="square" lIns="0" tIns="0" rIns="0" bIns="0" rtlCol="0">
            <a:spAutoFit/>
          </a:bodyPr>
          <a:lstStyle/>
          <a:p>
            <a:pPr marL="9525" defTabSz="914400"/>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Active sensors</a:t>
            </a:r>
          </a:p>
        </p:txBody>
      </p:sp>
      <p:sp>
        <p:nvSpPr>
          <p:cNvPr id="3" name="Content Placeholder 2"/>
          <p:cNvSpPr>
            <a:spLocks noGrp="1"/>
          </p:cNvSpPr>
          <p:nvPr>
            <p:ph idx="1"/>
          </p:nvPr>
        </p:nvSpPr>
        <p:spPr>
          <a:xfrm>
            <a:off x="628650" y="2396939"/>
            <a:ext cx="7764405" cy="3296363"/>
          </a:xfrm>
        </p:spPr>
        <p:txBody>
          <a:bodyPr>
            <a:normAutofit/>
          </a:bodyPr>
          <a:lstStyle/>
          <a:p>
            <a:r>
              <a:rPr lang="en-US" b="1" dirty="0"/>
              <a:t>Active sensors </a:t>
            </a:r>
            <a:r>
              <a:rPr lang="en-US" dirty="0"/>
              <a:t>pulse energy at a target and measure the return, or reflection.</a:t>
            </a:r>
          </a:p>
          <a:p>
            <a:r>
              <a:rPr lang="en-US" dirty="0"/>
              <a:t>Light Detection and Ranging (LiDAR) and Radio Detection and Ranging (</a:t>
            </a:r>
            <a:r>
              <a:rPr lang="en-US" dirty="0" smtClean="0"/>
              <a:t>RADAR) are </a:t>
            </a:r>
            <a:r>
              <a:rPr lang="en-US" dirty="0"/>
              <a:t>two examples of active sensors. A laser-beam remote sensing system is </a:t>
            </a:r>
            <a:r>
              <a:rPr lang="en-US" dirty="0" smtClean="0"/>
              <a:t>an active </a:t>
            </a:r>
            <a:r>
              <a:rPr lang="en-US" dirty="0"/>
              <a:t>sensor that sends out a beam of light with a known wavelength </a:t>
            </a:r>
            <a:r>
              <a:rPr lang="en-US" dirty="0" smtClean="0"/>
              <a:t>and frequency</a:t>
            </a:r>
            <a:r>
              <a:rPr lang="en-US" dirty="0"/>
              <a:t>. This beam of light hits the earth and is reflected back to the </a:t>
            </a:r>
            <a:r>
              <a:rPr lang="en-US" dirty="0" smtClean="0"/>
              <a:t>sensor, which </a:t>
            </a:r>
            <a:r>
              <a:rPr lang="en-US" dirty="0"/>
              <a:t>records the time it took for the beam of light to return.</a:t>
            </a:r>
          </a:p>
        </p:txBody>
      </p:sp>
    </p:spTree>
    <p:extLst>
      <p:ext uri="{BB962C8B-B14F-4D97-AF65-F5344CB8AC3E}">
        <p14:creationId xmlns:p14="http://schemas.microsoft.com/office/powerpoint/2010/main" val="27194771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84709"/>
            <a:ext cx="7886700" cy="886397"/>
          </a:xfrm>
        </p:spPr>
        <p:txBody>
          <a:bodyPr vert="horz" wrap="square" lIns="0" tIns="0" rIns="0" bIns="0" rtlCol="0" anchor="ctr">
            <a:spAutoFit/>
          </a:bodyPr>
          <a:lstStyle/>
          <a:p>
            <a:pPr marL="9525" defTabSz="914400"/>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Whisk broom and </a:t>
            </a:r>
            <a:r>
              <a:rPr lang="en-US" sz="3200" b="1" spc="-15" dirty="0" err="1">
                <a:solidFill>
                  <a:schemeClr val="accent1">
                    <a:lumMod val="75000"/>
                  </a:schemeClr>
                </a:solidFill>
                <a:latin typeface="Cambria" panose="02040503050406030204" pitchFamily="18" charset="0"/>
                <a:ea typeface="Cambria" panose="02040503050406030204" pitchFamily="18" charset="0"/>
                <a:cs typeface="Arial"/>
              </a:rPr>
              <a:t>Pushbroom</a:t>
            </a:r>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 Sensor </a:t>
            </a:r>
            <a:br>
              <a:rPr lang="en-US" sz="3200" b="1" spc="-15" dirty="0">
                <a:solidFill>
                  <a:schemeClr val="accent1">
                    <a:lumMod val="75000"/>
                  </a:schemeClr>
                </a:solidFill>
                <a:latin typeface="Cambria" panose="02040503050406030204" pitchFamily="18" charset="0"/>
                <a:ea typeface="Cambria" panose="02040503050406030204" pitchFamily="18" charset="0"/>
                <a:cs typeface="Arial"/>
              </a:rPr>
            </a:br>
            <a:endParaRPr lang="en-US" sz="3200" b="1" spc="-15" dirty="0">
              <a:solidFill>
                <a:schemeClr val="accent1">
                  <a:lumMod val="75000"/>
                </a:schemeClr>
              </a:solidFill>
              <a:latin typeface="Cambria" panose="02040503050406030204" pitchFamily="18" charset="0"/>
              <a:ea typeface="Cambria" panose="02040503050406030204" pitchFamily="18" charset="0"/>
              <a:cs typeface="Arial"/>
            </a:endParaRPr>
          </a:p>
        </p:txBody>
      </p:sp>
      <p:sp>
        <p:nvSpPr>
          <p:cNvPr id="3" name="Content Placeholder 2"/>
          <p:cNvSpPr>
            <a:spLocks noGrp="1"/>
          </p:cNvSpPr>
          <p:nvPr>
            <p:ph idx="1"/>
          </p:nvPr>
        </p:nvSpPr>
        <p:spPr>
          <a:xfrm>
            <a:off x="628650" y="1524000"/>
            <a:ext cx="7886700" cy="4351338"/>
          </a:xfrm>
        </p:spPr>
        <p:txBody>
          <a:bodyPr/>
          <a:lstStyle/>
          <a:p>
            <a:r>
              <a:rPr lang="en-US" dirty="0" smtClean="0"/>
              <a:t>Depending </a:t>
            </a:r>
            <a:r>
              <a:rPr lang="en-US" dirty="0"/>
              <a:t>up on the method of scanning: </a:t>
            </a:r>
          </a:p>
          <a:p>
            <a:pPr marL="685800" lvl="1" indent="-342900">
              <a:buFont typeface="+mj-lt"/>
              <a:buAutoNum type="arabicPeriod"/>
            </a:pPr>
            <a:r>
              <a:rPr lang="en-US" dirty="0" smtClean="0"/>
              <a:t> </a:t>
            </a:r>
            <a:r>
              <a:rPr lang="en-US" dirty="0"/>
              <a:t>Across track scanning sensor (Whiskbroom) </a:t>
            </a:r>
          </a:p>
          <a:p>
            <a:pPr marL="685800" lvl="1" indent="-342900">
              <a:buFont typeface="+mj-lt"/>
              <a:buAutoNum type="arabicPeriod"/>
            </a:pPr>
            <a:r>
              <a:rPr lang="en-US" dirty="0" smtClean="0"/>
              <a:t> </a:t>
            </a:r>
            <a:r>
              <a:rPr lang="en-US" dirty="0"/>
              <a:t>Along track scanning system (push broom) </a:t>
            </a:r>
          </a:p>
          <a:p>
            <a:endParaRPr lang="en-US" dirty="0"/>
          </a:p>
        </p:txBody>
      </p:sp>
    </p:spTree>
    <p:extLst>
      <p:ext uri="{BB962C8B-B14F-4D97-AF65-F5344CB8AC3E}">
        <p14:creationId xmlns:p14="http://schemas.microsoft.com/office/powerpoint/2010/main" val="12910253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Cross-track (Whiskbroom) sensor </a:t>
            </a:r>
            <a:endParaRPr lang="en-US" dirty="0"/>
          </a:p>
        </p:txBody>
      </p:sp>
      <p:sp>
        <p:nvSpPr>
          <p:cNvPr id="3" name="Content Placeholder 2"/>
          <p:cNvSpPr>
            <a:spLocks noGrp="1"/>
          </p:cNvSpPr>
          <p:nvPr>
            <p:ph idx="1"/>
          </p:nvPr>
        </p:nvSpPr>
        <p:spPr>
          <a:xfrm>
            <a:off x="5085013" y="2396939"/>
            <a:ext cx="3926399" cy="3014051"/>
          </a:xfrm>
        </p:spPr>
        <p:txBody>
          <a:bodyPr>
            <a:normAutofit lnSpcReduction="10000"/>
          </a:bodyPr>
          <a:lstStyle/>
          <a:p>
            <a:r>
              <a:rPr lang="en-US" dirty="0"/>
              <a:t>uses rotating mechanisms to scan a pixel array across its Field-of-View covering a ground swath. </a:t>
            </a:r>
            <a:endParaRPr lang="en-US" dirty="0" smtClean="0"/>
          </a:p>
          <a:p>
            <a:r>
              <a:rPr lang="en-US" dirty="0"/>
              <a:t>combination of single detector and a rotating mirror arranged in such a way that the detector beam sweeps in a straight line across the track of the satellite path at each rotation of the earth. </a:t>
            </a:r>
          </a:p>
        </p:txBody>
      </p:sp>
      <p:pic>
        <p:nvPicPr>
          <p:cNvPr id="5" name="Picture 4"/>
          <p:cNvPicPr>
            <a:picLocks noChangeAspect="1"/>
          </p:cNvPicPr>
          <p:nvPr/>
        </p:nvPicPr>
        <p:blipFill>
          <a:blip r:embed="rId3"/>
          <a:stretch>
            <a:fillRect/>
          </a:stretch>
        </p:blipFill>
        <p:spPr>
          <a:xfrm>
            <a:off x="484583" y="2088745"/>
            <a:ext cx="2595573" cy="3322245"/>
          </a:xfrm>
          <a:prstGeom prst="rect">
            <a:avLst/>
          </a:prstGeom>
        </p:spPr>
      </p:pic>
      <p:pic>
        <p:nvPicPr>
          <p:cNvPr id="6" name="Picture 5"/>
          <p:cNvPicPr>
            <a:picLocks noChangeAspect="1"/>
          </p:cNvPicPr>
          <p:nvPr/>
        </p:nvPicPr>
        <p:blipFill>
          <a:blip r:embed="rId4"/>
          <a:stretch>
            <a:fillRect/>
          </a:stretch>
        </p:blipFill>
        <p:spPr>
          <a:xfrm>
            <a:off x="2937694" y="3657940"/>
            <a:ext cx="2147320" cy="1753050"/>
          </a:xfrm>
          <a:prstGeom prst="rect">
            <a:avLst/>
          </a:prstGeom>
        </p:spPr>
      </p:pic>
    </p:spTree>
    <p:extLst>
      <p:ext uri="{BB962C8B-B14F-4D97-AF65-F5344CB8AC3E}">
        <p14:creationId xmlns:p14="http://schemas.microsoft.com/office/powerpoint/2010/main" val="3394597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33400" y="141995"/>
            <a:ext cx="7772400" cy="846138"/>
          </a:xfrm>
          <a:prstGeom prst="rect">
            <a:avLst/>
          </a:prstGeom>
          <a:noFill/>
          <a:extLst>
            <a:ext uri="{909E8E84-426E-40DD-AFC4-6F175D3DCCD1}">
              <a14:hiddenFill xmlns:a14="http://schemas.microsoft.com/office/drawing/2010/main">
                <a:solidFill>
                  <a:schemeClr val="bg1"/>
                </a:solidFill>
              </a14:hiddenFill>
            </a:ext>
          </a:extLst>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600" b="1" dirty="0" smtClean="0">
                <a:solidFill>
                  <a:schemeClr val="accent1">
                    <a:lumMod val="75000"/>
                  </a:schemeClr>
                </a:solidFill>
                <a:latin typeface="Cambria" panose="02040503050406030204" pitchFamily="18" charset="0"/>
                <a:ea typeface="Cambria" panose="02040503050406030204" pitchFamily="18" charset="0"/>
              </a:rPr>
              <a:t>Everyday Remote Sensing Entities</a:t>
            </a:r>
            <a:endParaRPr lang="en-US" altLang="en-US" sz="3600" b="1" dirty="0">
              <a:solidFill>
                <a:schemeClr val="accent1">
                  <a:lumMod val="75000"/>
                </a:schemeClr>
              </a:solidFill>
              <a:latin typeface="Cambria" panose="02040503050406030204" pitchFamily="18" charset="0"/>
              <a:ea typeface="Cambria" panose="02040503050406030204" pitchFamily="18" charset="0"/>
            </a:endParaRPr>
          </a:p>
        </p:txBody>
      </p:sp>
      <p:pic>
        <p:nvPicPr>
          <p:cNvPr id="4098" name="Picture 2" descr="Image result for eye afghanistan"/>
          <p:cNvPicPr>
            <a:picLocks noChangeAspect="1" noChangeArrowheads="1"/>
          </p:cNvPicPr>
          <p:nvPr/>
        </p:nvPicPr>
        <p:blipFill rotWithShape="1">
          <a:blip r:embed="rId3">
            <a:extLst>
              <a:ext uri="{28A0092B-C50C-407E-A947-70E740481C1C}">
                <a14:useLocalDpi xmlns:a14="http://schemas.microsoft.com/office/drawing/2010/main" val="0"/>
              </a:ext>
            </a:extLst>
          </a:blip>
          <a:srcRect l="18241" r="8795" b="61430"/>
          <a:stretch/>
        </p:blipFill>
        <p:spPr bwMode="auto">
          <a:xfrm>
            <a:off x="304800" y="1256066"/>
            <a:ext cx="4612784" cy="1219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Structure of the human ear 2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572000"/>
            <a:ext cx="3076575" cy="17795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973" y="3962400"/>
            <a:ext cx="2774252" cy="24933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50" y="988133"/>
            <a:ext cx="2228850" cy="25767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0478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Along-track (Push broom) Sensor </a:t>
            </a:r>
            <a:endParaRPr lang="en-US" dirty="0"/>
          </a:p>
        </p:txBody>
      </p:sp>
      <p:sp>
        <p:nvSpPr>
          <p:cNvPr id="3" name="Content Placeholder 2"/>
          <p:cNvSpPr>
            <a:spLocks noGrp="1"/>
          </p:cNvSpPr>
          <p:nvPr>
            <p:ph idx="1"/>
          </p:nvPr>
        </p:nvSpPr>
        <p:spPr>
          <a:xfrm>
            <a:off x="5473534" y="2016597"/>
            <a:ext cx="3455582" cy="3792130"/>
          </a:xfrm>
        </p:spPr>
        <p:txBody>
          <a:bodyPr>
            <a:normAutofit fontScale="92500" lnSpcReduction="10000"/>
          </a:bodyPr>
          <a:lstStyle/>
          <a:p>
            <a:r>
              <a:rPr lang="en-US" dirty="0"/>
              <a:t>A </a:t>
            </a:r>
            <a:r>
              <a:rPr lang="en-US" dirty="0" err="1"/>
              <a:t>pushbroom</a:t>
            </a:r>
            <a:r>
              <a:rPr lang="en-US" dirty="0"/>
              <a:t> sensor is a digital collector with a linear collection array made up of a line of elements, or picture elements (pixels), at the focal plane to scan over a two dimensional scene. </a:t>
            </a:r>
            <a:endParaRPr lang="en-US" dirty="0" smtClean="0"/>
          </a:p>
          <a:p>
            <a:r>
              <a:rPr lang="en-US" dirty="0"/>
              <a:t>Instead of a scanning mirror, </a:t>
            </a:r>
            <a:r>
              <a:rPr lang="en-US" dirty="0" err="1"/>
              <a:t>pushbroom</a:t>
            </a:r>
            <a:r>
              <a:rPr lang="en-US" dirty="0"/>
              <a:t> sensor use these linear array of detectors which are "pushed" along in the flight track direction. Image is built up by movement of the satellite along its orbital track. </a:t>
            </a:r>
          </a:p>
        </p:txBody>
      </p:sp>
      <p:pic>
        <p:nvPicPr>
          <p:cNvPr id="5" name="Picture 4"/>
          <p:cNvPicPr>
            <a:picLocks noChangeAspect="1"/>
          </p:cNvPicPr>
          <p:nvPr/>
        </p:nvPicPr>
        <p:blipFill>
          <a:blip r:embed="rId3"/>
          <a:stretch>
            <a:fillRect/>
          </a:stretch>
        </p:blipFill>
        <p:spPr>
          <a:xfrm>
            <a:off x="601205" y="2016597"/>
            <a:ext cx="2890098" cy="3984154"/>
          </a:xfrm>
          <a:prstGeom prst="rect">
            <a:avLst/>
          </a:prstGeom>
        </p:spPr>
      </p:pic>
      <p:pic>
        <p:nvPicPr>
          <p:cNvPr id="6" name="Picture 5"/>
          <p:cNvPicPr>
            <a:picLocks noChangeAspect="1"/>
          </p:cNvPicPr>
          <p:nvPr/>
        </p:nvPicPr>
        <p:blipFill>
          <a:blip r:embed="rId4"/>
          <a:stretch>
            <a:fillRect/>
          </a:stretch>
        </p:blipFill>
        <p:spPr>
          <a:xfrm>
            <a:off x="3656746" y="3837734"/>
            <a:ext cx="1651346" cy="1616810"/>
          </a:xfrm>
          <a:prstGeom prst="rect">
            <a:avLst/>
          </a:prstGeom>
        </p:spPr>
      </p:pic>
    </p:spTree>
    <p:extLst>
      <p:ext uri="{BB962C8B-B14F-4D97-AF65-F5344CB8AC3E}">
        <p14:creationId xmlns:p14="http://schemas.microsoft.com/office/powerpoint/2010/main" val="1008523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Whiskbroom vs. </a:t>
            </a:r>
            <a:r>
              <a:rPr lang="en-US" b="1" dirty="0" err="1"/>
              <a:t>Pushbroom</a:t>
            </a:r>
            <a:r>
              <a:rPr lang="en-US" b="1" dirty="0"/>
              <a:t> </a:t>
            </a:r>
          </a:p>
        </p:txBody>
      </p:sp>
      <p:sp>
        <p:nvSpPr>
          <p:cNvPr id="3" name="Content Placeholder 2"/>
          <p:cNvSpPr>
            <a:spLocks noGrp="1"/>
          </p:cNvSpPr>
          <p:nvPr>
            <p:ph idx="1"/>
          </p:nvPr>
        </p:nvSpPr>
        <p:spPr>
          <a:xfrm>
            <a:off x="533400" y="1905000"/>
            <a:ext cx="7868460" cy="3547871"/>
          </a:xfrm>
        </p:spPr>
        <p:txBody>
          <a:bodyPr>
            <a:normAutofit/>
          </a:bodyPr>
          <a:lstStyle/>
          <a:p>
            <a:pPr marL="0" indent="0">
              <a:buNone/>
            </a:pPr>
            <a:r>
              <a:rPr lang="en-US" sz="1800" b="1" dirty="0"/>
              <a:t>• </a:t>
            </a:r>
            <a:r>
              <a:rPr lang="en-US" sz="1800" dirty="0"/>
              <a:t>Wide swath width 					• Narrow swath width </a:t>
            </a:r>
          </a:p>
          <a:p>
            <a:pPr marL="0" indent="0">
              <a:buNone/>
            </a:pPr>
            <a:r>
              <a:rPr lang="en-US" sz="1800" dirty="0"/>
              <a:t>• Complex mechanical system 		</a:t>
            </a:r>
            <a:r>
              <a:rPr lang="en-US" sz="1800" dirty="0" smtClean="0"/>
              <a:t>	• </a:t>
            </a:r>
            <a:r>
              <a:rPr lang="en-US" sz="1800" dirty="0"/>
              <a:t>Simple mechanical system </a:t>
            </a:r>
          </a:p>
          <a:p>
            <a:pPr marL="0" indent="0">
              <a:buNone/>
            </a:pPr>
            <a:r>
              <a:rPr lang="en-US" sz="1800" dirty="0"/>
              <a:t>• Simple optical system 				• Complex optical system </a:t>
            </a:r>
          </a:p>
          <a:p>
            <a:pPr marL="0" indent="0">
              <a:buNone/>
            </a:pPr>
            <a:r>
              <a:rPr lang="en-US" sz="1800" dirty="0"/>
              <a:t>• Filters and sensors 					• Dispersion grating and CCDs </a:t>
            </a:r>
          </a:p>
          <a:p>
            <a:pPr marL="0" indent="0">
              <a:buNone/>
            </a:pPr>
            <a:r>
              <a:rPr lang="en-US" sz="1800" dirty="0"/>
              <a:t>• Shorter dwell time 					• Longer dwell time </a:t>
            </a:r>
          </a:p>
          <a:p>
            <a:pPr marL="0" indent="0">
              <a:buNone/>
            </a:pPr>
            <a:r>
              <a:rPr lang="de-DE" sz="1800" dirty="0"/>
              <a:t>• Pixel distortion 					</a:t>
            </a:r>
            <a:r>
              <a:rPr lang="de-DE" sz="1800" dirty="0" smtClean="0"/>
              <a:t>• </a:t>
            </a:r>
            <a:r>
              <a:rPr lang="de-DE" sz="1800" dirty="0"/>
              <a:t>No pixel distortion </a:t>
            </a:r>
            <a:endParaRPr lang="en-US" sz="1800" dirty="0"/>
          </a:p>
        </p:txBody>
      </p:sp>
    </p:spTree>
    <p:extLst>
      <p:ext uri="{BB962C8B-B14F-4D97-AF65-F5344CB8AC3E}">
        <p14:creationId xmlns:p14="http://schemas.microsoft.com/office/powerpoint/2010/main" val="3769545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7848600" cy="1219200"/>
          </a:xfrm>
        </p:spPr>
        <p:txBody>
          <a:bodyPr>
            <a:normAutofit fontScale="92500" lnSpcReduction="10000"/>
          </a:bodyPr>
          <a:lstStyle/>
          <a:p>
            <a:pPr marL="0" indent="0" algn="ctr">
              <a:buNone/>
            </a:pPr>
            <a:r>
              <a:rPr lang="en-US" sz="4800" b="1" dirty="0"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Resolution of Satellite Images(Data)</a:t>
            </a:r>
            <a:endParaRPr lang="en-GB" sz="44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20702081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accent1">
                    <a:lumMod val="75000"/>
                  </a:schemeClr>
                </a:solidFill>
                <a:latin typeface="Times New Roman" pitchFamily="18" charset="0"/>
                <a:cs typeface="Times New Roman" pitchFamily="18" charset="0"/>
              </a:rPr>
              <a:t>Resolution</a:t>
            </a:r>
            <a:endParaRPr lang="en-GB" sz="28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6019800" cy="2819399"/>
          </a:xfrm>
        </p:spPr>
        <p:txBody>
          <a:bodyPr>
            <a:normAutofit lnSpcReduction="10000"/>
          </a:bodyPr>
          <a:lstStyle/>
          <a:p>
            <a:r>
              <a:rPr lang="en-GB" sz="2400" dirty="0" smtClean="0">
                <a:latin typeface="Times New Roman" pitchFamily="18" charset="0"/>
                <a:cs typeface="Times New Roman" pitchFamily="18" charset="0"/>
              </a:rPr>
              <a:t>“The ability of an imaging system to record fine details  in a distinguishable manner” (Estes and </a:t>
            </a:r>
            <a:r>
              <a:rPr lang="en-GB" sz="2400" dirty="0" err="1" smtClean="0">
                <a:latin typeface="Times New Roman" pitchFamily="18" charset="0"/>
                <a:cs typeface="Times New Roman" pitchFamily="18" charset="0"/>
              </a:rPr>
              <a:t>Simonett</a:t>
            </a:r>
            <a:r>
              <a:rPr lang="en-GB" sz="2400" dirty="0" smtClean="0">
                <a:latin typeface="Times New Roman" pitchFamily="18" charset="0"/>
                <a:cs typeface="Times New Roman" pitchFamily="18" charset="0"/>
              </a:rPr>
              <a:t>, 1975)</a:t>
            </a:r>
          </a:p>
          <a:p>
            <a:r>
              <a:rPr lang="en-GB" sz="2400" dirty="0" smtClean="0">
                <a:latin typeface="Times New Roman" pitchFamily="18" charset="0"/>
                <a:cs typeface="Times New Roman" pitchFamily="18" charset="0"/>
              </a:rPr>
              <a:t>This can be</a:t>
            </a:r>
          </a:p>
          <a:p>
            <a:pPr lvl="1"/>
            <a:r>
              <a:rPr lang="en-GB" sz="2400" dirty="0" smtClean="0">
                <a:latin typeface="Times New Roman" pitchFamily="18" charset="0"/>
                <a:cs typeface="Times New Roman" pitchFamily="18" charset="0"/>
              </a:rPr>
              <a:t> </a:t>
            </a:r>
            <a:r>
              <a:rPr lang="en-GB" sz="2000" dirty="0" smtClean="0">
                <a:latin typeface="Times New Roman" pitchFamily="18" charset="0"/>
                <a:cs typeface="Times New Roman" pitchFamily="18" charset="0"/>
              </a:rPr>
              <a:t>Spatial ( objects in ground)</a:t>
            </a:r>
          </a:p>
          <a:p>
            <a:pPr lvl="1"/>
            <a:r>
              <a:rPr lang="en-GB" sz="2000" dirty="0" smtClean="0">
                <a:latin typeface="Times New Roman" pitchFamily="18" charset="0"/>
                <a:cs typeface="Times New Roman" pitchFamily="18" charset="0"/>
              </a:rPr>
              <a:t> Spectral ( portion of EMR)</a:t>
            </a:r>
          </a:p>
          <a:p>
            <a:pPr lvl="1"/>
            <a:r>
              <a:rPr lang="en-GB" sz="2000" dirty="0" smtClean="0">
                <a:latin typeface="Times New Roman" pitchFamily="18" charset="0"/>
                <a:cs typeface="Times New Roman" pitchFamily="18" charset="0"/>
              </a:rPr>
              <a:t> Radiometric ( level of signal)</a:t>
            </a:r>
          </a:p>
          <a:p>
            <a:pPr lvl="1"/>
            <a:r>
              <a:rPr lang="en-GB" sz="2000" dirty="0" smtClean="0">
                <a:latin typeface="Times New Roman" pitchFamily="18" charset="0"/>
                <a:cs typeface="Times New Roman" pitchFamily="18" charset="0"/>
              </a:rPr>
              <a:t> Temporal (Sensor Visit)</a:t>
            </a:r>
            <a:endParaRPr lang="en-GB" sz="20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6324600" y="1314450"/>
            <a:ext cx="2733675" cy="19621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6019800" y="3371850"/>
            <a:ext cx="2838450" cy="173355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381000" y="3962400"/>
            <a:ext cx="4800600" cy="2638313"/>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5427406" y="5181600"/>
            <a:ext cx="3716594" cy="1524000"/>
          </a:xfrm>
          <a:prstGeom prst="rect">
            <a:avLst/>
          </a:prstGeom>
          <a:noFill/>
          <a:ln w="9525">
            <a:noFill/>
            <a:miter lim="800000"/>
            <a:headEnd/>
            <a:tailEnd/>
          </a:ln>
          <a:effectLst/>
        </p:spPr>
      </p:pic>
    </p:spTree>
    <p:extLst>
      <p:ext uri="{BB962C8B-B14F-4D97-AF65-F5344CB8AC3E}">
        <p14:creationId xmlns:p14="http://schemas.microsoft.com/office/powerpoint/2010/main" val="27920123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Resolution</a:t>
            </a:r>
            <a:endParaRPr lang="en-US"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“Resolution” in Remote Sensing refers to the ability of a sensor to distinguish or resolve objects that are physically near or spectrally similar to other adjacent objects.</a:t>
            </a:r>
          </a:p>
          <a:p>
            <a:endParaRPr lang="en-US" dirty="0" smtClean="0"/>
          </a:p>
          <a:p>
            <a:r>
              <a:rPr lang="en-US" sz="3200" b="1" dirty="0" smtClean="0"/>
              <a:t>Spatial</a:t>
            </a:r>
          </a:p>
          <a:p>
            <a:r>
              <a:rPr lang="en-US" sz="3200" b="1" dirty="0" smtClean="0"/>
              <a:t>Spectral</a:t>
            </a:r>
          </a:p>
          <a:p>
            <a:r>
              <a:rPr lang="en-US" sz="3200" b="1" dirty="0" smtClean="0"/>
              <a:t>Radiometric</a:t>
            </a:r>
          </a:p>
          <a:p>
            <a:r>
              <a:rPr lang="en-US" sz="3200" b="1" dirty="0" smtClean="0"/>
              <a:t>Temporal</a:t>
            </a:r>
          </a:p>
          <a:p>
            <a:endParaRPr lang="en-US" dirty="0"/>
          </a:p>
        </p:txBody>
      </p:sp>
    </p:spTree>
    <p:extLst>
      <p:ext uri="{BB962C8B-B14F-4D97-AF65-F5344CB8AC3E}">
        <p14:creationId xmlns:p14="http://schemas.microsoft.com/office/powerpoint/2010/main" val="503644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549274"/>
          </a:xfrm>
        </p:spPr>
        <p:txBody>
          <a:bodyPr/>
          <a:lstStyle/>
          <a:p>
            <a:r>
              <a:rPr lang="en-US" b="1" dirty="0" smtClean="0">
                <a:solidFill>
                  <a:schemeClr val="accent1">
                    <a:lumMod val="75000"/>
                  </a:schemeClr>
                </a:solidFill>
              </a:rPr>
              <a:t>Spatial Resolution</a:t>
            </a:r>
            <a:endParaRPr lang="en-US" b="1" dirty="0">
              <a:solidFill>
                <a:schemeClr val="accent1">
                  <a:lumMod val="75000"/>
                </a:schemeClr>
              </a:solidFill>
            </a:endParaRPr>
          </a:p>
        </p:txBody>
      </p:sp>
      <p:sp>
        <p:nvSpPr>
          <p:cNvPr id="5" name="Content Placeholder 4"/>
          <p:cNvSpPr>
            <a:spLocks noGrp="1"/>
          </p:cNvSpPr>
          <p:nvPr>
            <p:ph idx="1"/>
          </p:nvPr>
        </p:nvSpPr>
        <p:spPr>
          <a:xfrm>
            <a:off x="609600" y="701674"/>
            <a:ext cx="7886700" cy="2346326"/>
          </a:xfrm>
        </p:spPr>
        <p:txBody>
          <a:bodyPr/>
          <a:lstStyle/>
          <a:p>
            <a:r>
              <a:rPr lang="en-US" dirty="0" smtClean="0"/>
              <a:t>Refers to the size of the smallest possible feature that can be detected in image</a:t>
            </a:r>
          </a:p>
          <a:p>
            <a:r>
              <a:rPr lang="en-US" dirty="0" smtClean="0"/>
              <a:t>An increase in spatial resolution corresponds to an increase in the ability to resolve one feature physically from another.</a:t>
            </a:r>
          </a:p>
          <a:p>
            <a:r>
              <a:rPr lang="en-US" dirty="0" smtClean="0"/>
              <a:t>Controlled by power of sensor system, depends upon sensor altitude, detector size,  etc.</a:t>
            </a:r>
            <a:endParaRPr lang="en-US" dirty="0"/>
          </a:p>
        </p:txBody>
      </p:sp>
      <p:pic>
        <p:nvPicPr>
          <p:cNvPr id="6" name="Content Placeholder 5" descr="Capture.PNG"/>
          <p:cNvPicPr>
            <a:picLocks noChangeAspect="1"/>
          </p:cNvPicPr>
          <p:nvPr/>
        </p:nvPicPr>
        <p:blipFill>
          <a:blip r:embed="rId3"/>
          <a:stretch>
            <a:fillRect/>
          </a:stretch>
        </p:blipFill>
        <p:spPr>
          <a:xfrm>
            <a:off x="819150" y="3151667"/>
            <a:ext cx="7162800" cy="3706333"/>
          </a:xfrm>
          <a:prstGeom prst="rect">
            <a:avLst/>
          </a:prstGeom>
        </p:spPr>
      </p:pic>
    </p:spTree>
    <p:extLst>
      <p:ext uri="{BB962C8B-B14F-4D97-AF65-F5344CB8AC3E}">
        <p14:creationId xmlns:p14="http://schemas.microsoft.com/office/powerpoint/2010/main" val="355950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Spectral Resolution</a:t>
            </a:r>
            <a:endParaRPr lang="en-US" b="1" dirty="0">
              <a:solidFill>
                <a:schemeClr val="accent1">
                  <a:lumMod val="75000"/>
                </a:schemeClr>
              </a:solidFill>
            </a:endParaRPr>
          </a:p>
        </p:txBody>
      </p:sp>
      <p:sp>
        <p:nvSpPr>
          <p:cNvPr id="5" name="Content Placeholder 4"/>
          <p:cNvSpPr>
            <a:spLocks noGrp="1"/>
          </p:cNvSpPr>
          <p:nvPr>
            <p:ph idx="1"/>
          </p:nvPr>
        </p:nvSpPr>
        <p:spPr>
          <a:xfrm>
            <a:off x="628650" y="1447801"/>
            <a:ext cx="7886700" cy="1600200"/>
          </a:xfrm>
        </p:spPr>
        <p:txBody>
          <a:bodyPr/>
          <a:lstStyle/>
          <a:p>
            <a:r>
              <a:rPr lang="en-US" dirty="0" smtClean="0"/>
              <a:t>It describes the ability of the sensor to define wavelength intervals.</a:t>
            </a:r>
          </a:p>
          <a:p>
            <a:r>
              <a:rPr lang="en-US" dirty="0" smtClean="0"/>
              <a:t>The finer the spectral resolution, the narrower the wavelength range for a particular channel or band.</a:t>
            </a:r>
          </a:p>
          <a:p>
            <a:r>
              <a:rPr lang="en-US" dirty="0" smtClean="0"/>
              <a:t>Spectral resolution refers to the width of spectral bands.</a:t>
            </a:r>
          </a:p>
          <a:p>
            <a:endParaRPr lang="en-US" dirty="0"/>
          </a:p>
        </p:txBody>
      </p:sp>
    </p:spTree>
    <p:extLst>
      <p:ext uri="{BB962C8B-B14F-4D97-AF65-F5344CB8AC3E}">
        <p14:creationId xmlns:p14="http://schemas.microsoft.com/office/powerpoint/2010/main" val="447728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4419600" cy="1143000"/>
          </a:xfrm>
        </p:spPr>
        <p:txBody>
          <a:bodyPr/>
          <a:lstStyle/>
          <a:p>
            <a:r>
              <a:rPr lang="en-US" b="1" dirty="0" smtClean="0"/>
              <a:t>Spectral Resolution</a:t>
            </a:r>
            <a:endParaRPr lang="en-US" b="1" dirty="0"/>
          </a:p>
        </p:txBody>
      </p:sp>
      <p:pic>
        <p:nvPicPr>
          <p:cNvPr id="6" name="Content Placeholder 5" descr="Capture.PNG"/>
          <p:cNvPicPr>
            <a:picLocks noGrp="1" noChangeAspect="1"/>
          </p:cNvPicPr>
          <p:nvPr>
            <p:ph idx="1"/>
          </p:nvPr>
        </p:nvPicPr>
        <p:blipFill>
          <a:blip r:embed="rId2"/>
          <a:stretch>
            <a:fillRect/>
          </a:stretch>
        </p:blipFill>
        <p:spPr>
          <a:xfrm>
            <a:off x="381000" y="1524000"/>
            <a:ext cx="3705935" cy="4343400"/>
          </a:xfrm>
        </p:spPr>
      </p:pic>
      <p:sp>
        <p:nvSpPr>
          <p:cNvPr id="7" name="TextBox 6"/>
          <p:cNvSpPr txBox="1"/>
          <p:nvPr/>
        </p:nvSpPr>
        <p:spPr>
          <a:xfrm>
            <a:off x="4572000" y="1600201"/>
            <a:ext cx="4572000" cy="5078313"/>
          </a:xfrm>
          <a:prstGeom prst="rect">
            <a:avLst/>
          </a:prstGeom>
          <a:noFill/>
        </p:spPr>
        <p:txBody>
          <a:bodyPr wrap="square" rtlCol="0">
            <a:spAutoFit/>
          </a:bodyPr>
          <a:lstStyle/>
          <a:p>
            <a:pPr algn="just">
              <a:buFont typeface="Arial" pitchFamily="2" charset="0"/>
              <a:buChar char="•"/>
            </a:pPr>
            <a:r>
              <a:rPr lang="en-US" sz="2400" dirty="0" smtClean="0"/>
              <a:t>Black and white films record  wavelength  extending over the visible  portion of the electromagnetic spectrum.</a:t>
            </a:r>
          </a:p>
          <a:p>
            <a:pPr algn="just">
              <a:buFont typeface="Arial" pitchFamily="2" charset="0"/>
              <a:buChar char="•"/>
            </a:pPr>
            <a:endParaRPr lang="en-US" sz="2400" dirty="0" smtClean="0"/>
          </a:p>
          <a:p>
            <a:pPr algn="just">
              <a:buFont typeface="Arial" pitchFamily="2" charset="0"/>
              <a:buChar char="•"/>
            </a:pPr>
            <a:r>
              <a:rPr lang="en-US" sz="2400" dirty="0" smtClean="0"/>
              <a:t>Wavelengths are not individually distinguished and the overall reflectance in the entire visible portion is recorded.</a:t>
            </a:r>
          </a:p>
          <a:p>
            <a:pPr algn="just">
              <a:buFont typeface="Arial" pitchFamily="2" charset="0"/>
              <a:buChar char="•"/>
            </a:pPr>
            <a:endParaRPr lang="en-US" sz="2400" dirty="0" smtClean="0"/>
          </a:p>
          <a:p>
            <a:pPr algn="just">
              <a:buFont typeface="Arial" pitchFamily="2" charset="0"/>
              <a:buChar char="•"/>
            </a:pPr>
            <a:r>
              <a:rPr lang="en-US" sz="2400" dirty="0" err="1" smtClean="0"/>
              <a:t>Colour</a:t>
            </a:r>
            <a:r>
              <a:rPr lang="en-US" sz="2400" dirty="0" smtClean="0"/>
              <a:t> film is individually sensitive to the reflected energy at the blue, green and red wavelengths of the spectrum.</a:t>
            </a:r>
          </a:p>
          <a:p>
            <a:endParaRPr lang="en-US" dirty="0" smtClean="0"/>
          </a:p>
          <a:p>
            <a:endParaRPr lang="en-US" dirty="0"/>
          </a:p>
        </p:txBody>
      </p:sp>
    </p:spTree>
    <p:extLst>
      <p:ext uri="{BB962C8B-B14F-4D97-AF65-F5344CB8AC3E}">
        <p14:creationId xmlns:p14="http://schemas.microsoft.com/office/powerpoint/2010/main" val="2175852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Radiometric Resolution</a:t>
            </a:r>
            <a:endParaRPr lang="en-US" b="1"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Radiometric resolution is the detector’s ability to distinguish differences in the strength of emitted or reflected electromagnetic resolution.</a:t>
            </a:r>
          </a:p>
          <a:p>
            <a:r>
              <a:rPr lang="en-US" dirty="0" smtClean="0"/>
              <a:t>Radiometric resolution is determined by the number of digital levels that a sensor can use to express variability of brightness within the data. </a:t>
            </a:r>
            <a:endParaRPr lang="en-US" dirty="0"/>
          </a:p>
        </p:txBody>
      </p:sp>
    </p:spTree>
    <p:extLst>
      <p:ext uri="{BB962C8B-B14F-4D97-AF65-F5344CB8AC3E}">
        <p14:creationId xmlns:p14="http://schemas.microsoft.com/office/powerpoint/2010/main" val="350470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apture.PNG"/>
          <p:cNvPicPr>
            <a:picLocks noGrp="1" noChangeAspect="1"/>
          </p:cNvPicPr>
          <p:nvPr>
            <p:ph idx="1"/>
          </p:nvPr>
        </p:nvPicPr>
        <p:blipFill>
          <a:blip r:embed="rId2"/>
          <a:stretch>
            <a:fillRect/>
          </a:stretch>
        </p:blipFill>
        <p:spPr>
          <a:xfrm>
            <a:off x="651588" y="396765"/>
            <a:ext cx="7965388" cy="5851635"/>
          </a:xfrm>
        </p:spPr>
      </p:pic>
    </p:spTree>
    <p:extLst>
      <p:ext uri="{BB962C8B-B14F-4D97-AF65-F5344CB8AC3E}">
        <p14:creationId xmlns:p14="http://schemas.microsoft.com/office/powerpoint/2010/main" val="276121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871538" y="0"/>
            <a:ext cx="7772400" cy="685800"/>
          </a:xfrm>
        </p:spPr>
        <p:txBody>
          <a:bodyPr>
            <a:normAutofit fontScale="90000"/>
          </a:bodyPr>
          <a:lstStyle/>
          <a:p>
            <a:r>
              <a:rPr lang="en-US" altLang="en-US" sz="4400" dirty="0" smtClean="0">
                <a:solidFill>
                  <a:schemeClr val="accent1"/>
                </a:solidFill>
                <a:latin typeface="Times New Roman" panose="02020603050405020304" pitchFamily="18" charset="0"/>
              </a:rPr>
              <a:t>Why Remote Sensing(RS)?</a:t>
            </a:r>
          </a:p>
        </p:txBody>
      </p:sp>
      <p:sp>
        <p:nvSpPr>
          <p:cNvPr id="14339" name="Rectangle 3"/>
          <p:cNvSpPr>
            <a:spLocks noChangeArrowheads="1"/>
          </p:cNvSpPr>
          <p:nvPr/>
        </p:nvSpPr>
        <p:spPr bwMode="auto">
          <a:xfrm>
            <a:off x="304800" y="685800"/>
            <a:ext cx="86106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Tx/>
              <a:buChar char="•"/>
            </a:pPr>
            <a:r>
              <a:rPr lang="en-US" altLang="en-US" sz="2800" dirty="0" smtClean="0"/>
              <a:t>Provides an unique capability for data collection without the need to reach the site. This is specially useful for areas where accessibility is difficult.</a:t>
            </a:r>
          </a:p>
          <a:p>
            <a:pPr>
              <a:spcBef>
                <a:spcPct val="50000"/>
              </a:spcBef>
              <a:buFontTx/>
              <a:buChar char="•"/>
            </a:pPr>
            <a:r>
              <a:rPr lang="en-US" altLang="en-US" sz="2800" dirty="0" smtClean="0"/>
              <a:t>RS provides a large coverage (</a:t>
            </a:r>
            <a:r>
              <a:rPr lang="en-US" altLang="en-US" sz="2800" dirty="0" err="1" smtClean="0"/>
              <a:t>eg</a:t>
            </a:r>
            <a:r>
              <a:rPr lang="en-US" altLang="en-US" sz="2800" dirty="0" smtClean="0"/>
              <a:t>: satellites cover a large area each day) and on a longer run is also cost effective.</a:t>
            </a:r>
          </a:p>
          <a:p>
            <a:pPr>
              <a:spcBef>
                <a:spcPct val="50000"/>
              </a:spcBef>
              <a:buFontTx/>
              <a:buChar char="•"/>
            </a:pPr>
            <a:r>
              <a:rPr lang="en-US" altLang="en-US" sz="2800" dirty="0" smtClean="0"/>
              <a:t>It provides a capability to collect data from a larger area in short time.</a:t>
            </a:r>
            <a:endParaRPr lang="en-US" altLang="en-US" sz="2800" dirty="0"/>
          </a:p>
          <a:p>
            <a:pPr>
              <a:spcBef>
                <a:spcPct val="50000"/>
              </a:spcBef>
              <a:buFontTx/>
              <a:buChar char="•"/>
            </a:pPr>
            <a:r>
              <a:rPr lang="en-US" altLang="en-US" sz="2800" dirty="0" smtClean="0"/>
              <a:t>Repetitive coverage provides data for change analysis geographic phenomena such as land cover, vegetation, weather,  ice and snow cover, etc. </a:t>
            </a:r>
            <a:endParaRPr lang="en-US" altLang="en-US" sz="2800" dirty="0"/>
          </a:p>
          <a:p>
            <a:pPr>
              <a:spcBef>
                <a:spcPct val="50000"/>
              </a:spcBef>
              <a:buFontTx/>
              <a:buChar char="•"/>
            </a:pPr>
            <a:r>
              <a:rPr lang="en-US" altLang="en-US" sz="2800" dirty="0"/>
              <a:t>To gather information on large areas in short time </a:t>
            </a:r>
          </a:p>
        </p:txBody>
      </p:sp>
    </p:spTree>
    <p:extLst>
      <p:ext uri="{BB962C8B-B14F-4D97-AF65-F5344CB8AC3E}">
        <p14:creationId xmlns:p14="http://schemas.microsoft.com/office/powerpoint/2010/main" val="2208389165"/>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apture.PNG"/>
          <p:cNvPicPr>
            <a:picLocks noGrp="1" noChangeAspect="1"/>
          </p:cNvPicPr>
          <p:nvPr>
            <p:ph idx="1"/>
          </p:nvPr>
        </p:nvPicPr>
        <p:blipFill>
          <a:blip r:embed="rId2"/>
          <a:stretch>
            <a:fillRect/>
          </a:stretch>
        </p:blipFill>
        <p:spPr>
          <a:xfrm>
            <a:off x="457200" y="762000"/>
            <a:ext cx="8177480" cy="5105400"/>
          </a:xfrm>
        </p:spPr>
      </p:pic>
    </p:spTree>
    <p:extLst>
      <p:ext uri="{BB962C8B-B14F-4D97-AF65-F5344CB8AC3E}">
        <p14:creationId xmlns:p14="http://schemas.microsoft.com/office/powerpoint/2010/main" val="32560214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75000"/>
                  </a:schemeClr>
                </a:solidFill>
              </a:rPr>
              <a:t>Temporal Resolution</a:t>
            </a:r>
            <a:endParaRPr lang="en-US" sz="3600" b="1"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Minimum time between two images of the same area.</a:t>
            </a:r>
          </a:p>
          <a:p>
            <a:r>
              <a:rPr lang="en-US" dirty="0" smtClean="0"/>
              <a:t>Related to the repetitive coverage of the ground by the remote sensing system.</a:t>
            </a:r>
          </a:p>
          <a:p>
            <a:r>
              <a:rPr lang="en-US" dirty="0" smtClean="0"/>
              <a:t>The temporal resolution of </a:t>
            </a:r>
            <a:r>
              <a:rPr lang="en-US" dirty="0" err="1" smtClean="0"/>
              <a:t>Landsat</a:t>
            </a:r>
            <a:r>
              <a:rPr lang="en-US" dirty="0" smtClean="0"/>
              <a:t> 4/5 is sixteen days.</a:t>
            </a:r>
          </a:p>
          <a:p>
            <a:r>
              <a:rPr lang="en-US" dirty="0" err="1" smtClean="0"/>
              <a:t>Muti</a:t>
            </a:r>
            <a:r>
              <a:rPr lang="en-US" dirty="0" smtClean="0"/>
              <a:t>-temporal images are important for the study of:</a:t>
            </a:r>
          </a:p>
          <a:p>
            <a:pPr lvl="1"/>
            <a:r>
              <a:rPr lang="en-US" dirty="0" smtClean="0"/>
              <a:t>Frequent observational opportunities (</a:t>
            </a:r>
            <a:r>
              <a:rPr lang="en-US" dirty="0" err="1" smtClean="0"/>
              <a:t>eg</a:t>
            </a:r>
            <a:r>
              <a:rPr lang="en-US" dirty="0" smtClean="0"/>
              <a:t>. When clouds obscure the surface)</a:t>
            </a:r>
          </a:p>
          <a:p>
            <a:pPr lvl="1"/>
            <a:r>
              <a:rPr lang="en-US" dirty="0" smtClean="0"/>
              <a:t>Short-lived phenomenon (floods, oil spills, etc.)</a:t>
            </a:r>
          </a:p>
          <a:p>
            <a:pPr lvl="1"/>
            <a:r>
              <a:rPr lang="en-US" dirty="0" smtClean="0"/>
              <a:t>Rapid response (fires, hurricanes, etc.)</a:t>
            </a:r>
          </a:p>
          <a:p>
            <a:pPr lvl="1"/>
            <a:endParaRPr lang="en-US" dirty="0"/>
          </a:p>
        </p:txBody>
      </p:sp>
    </p:spTree>
    <p:extLst>
      <p:ext uri="{BB962C8B-B14F-4D97-AF65-F5344CB8AC3E}">
        <p14:creationId xmlns:p14="http://schemas.microsoft.com/office/powerpoint/2010/main" val="4359942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0" y="2819400"/>
            <a:ext cx="4166590" cy="646331"/>
          </a:xfrm>
          <a:prstGeom prst="rect">
            <a:avLst/>
          </a:prstGeom>
        </p:spPr>
        <p:txBody>
          <a:bodyPr wrap="none">
            <a:spAutoFit/>
          </a:bodyPr>
          <a:lstStyle/>
          <a:p>
            <a:r>
              <a:rPr lang="en-US" sz="3600" b="1" dirty="0">
                <a:solidFill>
                  <a:schemeClr val="accent1">
                    <a:lumMod val="75000"/>
                  </a:schemeClr>
                </a:solidFill>
              </a:rPr>
              <a:t>Image Interpretation</a:t>
            </a:r>
            <a:endParaRPr lang="en-US" sz="3600" dirty="0">
              <a:solidFill>
                <a:schemeClr val="accent1">
                  <a:lumMod val="75000"/>
                </a:schemeClr>
              </a:solidFill>
            </a:endParaRPr>
          </a:p>
        </p:txBody>
      </p:sp>
    </p:spTree>
    <p:extLst>
      <p:ext uri="{BB962C8B-B14F-4D97-AF65-F5344CB8AC3E}">
        <p14:creationId xmlns:p14="http://schemas.microsoft.com/office/powerpoint/2010/main" val="2668785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Interpretation</a:t>
            </a:r>
            <a:endParaRPr lang="en-US" b="1" dirty="0"/>
          </a:p>
        </p:txBody>
      </p:sp>
      <p:sp>
        <p:nvSpPr>
          <p:cNvPr id="5" name="Content Placeholder 4"/>
          <p:cNvSpPr>
            <a:spLocks noGrp="1"/>
          </p:cNvSpPr>
          <p:nvPr>
            <p:ph idx="1"/>
          </p:nvPr>
        </p:nvSpPr>
        <p:spPr/>
        <p:txBody>
          <a:bodyPr/>
          <a:lstStyle/>
          <a:p>
            <a:r>
              <a:rPr lang="en-US" dirty="0" smtClean="0"/>
              <a:t> Extract meaningful information from images.</a:t>
            </a:r>
          </a:p>
          <a:p>
            <a:r>
              <a:rPr lang="en-US" dirty="0" smtClean="0"/>
              <a:t>Interpretation and analysis of remote sensing imagery involves the identification and/or measurement of various targets in an image in order to extract useful information about them.</a:t>
            </a:r>
          </a:p>
          <a:p>
            <a:r>
              <a:rPr lang="en-US" dirty="0" smtClean="0"/>
              <a:t>Targets may be a point, line, or area feature.</a:t>
            </a:r>
          </a:p>
        </p:txBody>
      </p:sp>
    </p:spTree>
    <p:extLst>
      <p:ext uri="{BB962C8B-B14F-4D97-AF65-F5344CB8AC3E}">
        <p14:creationId xmlns:p14="http://schemas.microsoft.com/office/powerpoint/2010/main" val="38017717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Image Interpretation</a:t>
            </a:r>
            <a:endParaRPr lang="en-US" dirty="0"/>
          </a:p>
        </p:txBody>
      </p:sp>
      <p:sp>
        <p:nvSpPr>
          <p:cNvPr id="5" name="Content Placeholder 4"/>
          <p:cNvSpPr>
            <a:spLocks noGrp="1"/>
          </p:cNvSpPr>
          <p:nvPr>
            <p:ph idx="1"/>
          </p:nvPr>
        </p:nvSpPr>
        <p:spPr/>
        <p:txBody>
          <a:bodyPr/>
          <a:lstStyle/>
          <a:p>
            <a:r>
              <a:rPr lang="en-US" dirty="0" smtClean="0"/>
              <a:t>Most intuitive way to extract information the image  from remote sensing images.</a:t>
            </a:r>
          </a:p>
          <a:p>
            <a:r>
              <a:rPr lang="en-US" dirty="0" smtClean="0"/>
              <a:t>Based on human’s ability to relate colors and patterns in the image to the real world features.</a:t>
            </a:r>
          </a:p>
          <a:p>
            <a:endParaRPr lang="en-US" dirty="0"/>
          </a:p>
        </p:txBody>
      </p:sp>
    </p:spTree>
    <p:extLst>
      <p:ext uri="{BB962C8B-B14F-4D97-AF65-F5344CB8AC3E}">
        <p14:creationId xmlns:p14="http://schemas.microsoft.com/office/powerpoint/2010/main" val="1034054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Image Interpretation</a:t>
            </a:r>
            <a:endParaRPr lang="en-US" dirty="0"/>
          </a:p>
        </p:txBody>
      </p:sp>
      <p:sp>
        <p:nvSpPr>
          <p:cNvPr id="5" name="Content Placeholder 4"/>
          <p:cNvSpPr>
            <a:spLocks noGrp="1"/>
          </p:cNvSpPr>
          <p:nvPr>
            <p:ph idx="1"/>
          </p:nvPr>
        </p:nvSpPr>
        <p:spPr/>
        <p:txBody>
          <a:bodyPr/>
          <a:lstStyle/>
          <a:p>
            <a:r>
              <a:rPr lang="en-US" dirty="0" smtClean="0"/>
              <a:t>Spontaneous recognition</a:t>
            </a:r>
          </a:p>
          <a:p>
            <a:pPr lvl="1"/>
            <a:r>
              <a:rPr lang="en-US" dirty="0" smtClean="0"/>
              <a:t>Identification at first glance</a:t>
            </a:r>
          </a:p>
          <a:p>
            <a:r>
              <a:rPr lang="en-US" dirty="0" smtClean="0"/>
              <a:t>Logical inference</a:t>
            </a:r>
          </a:p>
          <a:p>
            <a:pPr lvl="1"/>
            <a:r>
              <a:rPr lang="en-US" dirty="0" smtClean="0"/>
              <a:t>Converging evidences (clues come together)</a:t>
            </a:r>
          </a:p>
          <a:p>
            <a:pPr lvl="1"/>
            <a:r>
              <a:rPr lang="en-US" dirty="0" smtClean="0"/>
              <a:t>Associative thinking (A therefore B)</a:t>
            </a:r>
          </a:p>
          <a:p>
            <a:r>
              <a:rPr lang="en-US" dirty="0" smtClean="0"/>
              <a:t>External Information </a:t>
            </a:r>
          </a:p>
          <a:p>
            <a:pPr lvl="1"/>
            <a:r>
              <a:rPr lang="en-US" dirty="0" smtClean="0"/>
              <a:t>Addition data by fieldwork </a:t>
            </a:r>
          </a:p>
        </p:txBody>
      </p:sp>
    </p:spTree>
    <p:extLst>
      <p:ext uri="{BB962C8B-B14F-4D97-AF65-F5344CB8AC3E}">
        <p14:creationId xmlns:p14="http://schemas.microsoft.com/office/powerpoint/2010/main" val="1742344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rPr>
              <a:t>Interpretation elements</a:t>
            </a:r>
            <a:endParaRPr lang="en-US" sz="4000" b="1" dirty="0">
              <a:solidFill>
                <a:schemeClr val="accent1">
                  <a:lumMod val="75000"/>
                </a:schemeClr>
              </a:solidFill>
            </a:endParaRPr>
          </a:p>
        </p:txBody>
      </p:sp>
      <p:sp>
        <p:nvSpPr>
          <p:cNvPr id="5" name="Content Placeholder 4"/>
          <p:cNvSpPr>
            <a:spLocks noGrp="1"/>
          </p:cNvSpPr>
          <p:nvPr>
            <p:ph idx="1"/>
          </p:nvPr>
        </p:nvSpPr>
        <p:spPr>
          <a:xfrm>
            <a:off x="228600" y="1371600"/>
            <a:ext cx="2514600" cy="4351338"/>
          </a:xfrm>
        </p:spPr>
        <p:txBody>
          <a:bodyPr/>
          <a:lstStyle/>
          <a:p>
            <a:r>
              <a:rPr lang="en-US" dirty="0" smtClean="0"/>
              <a:t>(Grey) Tone</a:t>
            </a:r>
          </a:p>
          <a:p>
            <a:r>
              <a:rPr lang="en-US" dirty="0" smtClean="0"/>
              <a:t>Hue</a:t>
            </a:r>
          </a:p>
          <a:p>
            <a:r>
              <a:rPr lang="en-US" dirty="0" smtClean="0"/>
              <a:t>Shape</a:t>
            </a:r>
          </a:p>
          <a:p>
            <a:r>
              <a:rPr lang="en-US" dirty="0" smtClean="0"/>
              <a:t>Size</a:t>
            </a:r>
          </a:p>
          <a:p>
            <a:r>
              <a:rPr lang="en-US" dirty="0" smtClean="0"/>
              <a:t>Shadow</a:t>
            </a:r>
          </a:p>
          <a:p>
            <a:r>
              <a:rPr lang="en-US" dirty="0" smtClean="0"/>
              <a:t>Pattern</a:t>
            </a:r>
          </a:p>
          <a:p>
            <a:r>
              <a:rPr lang="en-US" dirty="0" smtClean="0"/>
              <a:t>Texture</a:t>
            </a:r>
          </a:p>
          <a:p>
            <a:r>
              <a:rPr lang="en-US" dirty="0" smtClean="0"/>
              <a:t>Location/ Site</a:t>
            </a:r>
          </a:p>
          <a:p>
            <a:r>
              <a:rPr lang="en-US" dirty="0" smtClean="0"/>
              <a:t>Association</a:t>
            </a:r>
          </a:p>
        </p:txBody>
      </p:sp>
      <p:sp>
        <p:nvSpPr>
          <p:cNvPr id="6" name="Content Placeholder 4"/>
          <p:cNvSpPr txBox="1">
            <a:spLocks/>
          </p:cNvSpPr>
          <p:nvPr/>
        </p:nvSpPr>
        <p:spPr>
          <a:xfrm>
            <a:off x="3619500" y="1362636"/>
            <a:ext cx="5162550" cy="2060575"/>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Tone </a:t>
            </a:r>
          </a:p>
          <a:p>
            <a:pPr lvl="1"/>
            <a:r>
              <a:rPr lang="en-US" dirty="0" smtClean="0"/>
              <a:t>Relative brightness of black/white images</a:t>
            </a:r>
          </a:p>
          <a:p>
            <a:r>
              <a:rPr lang="en-US" dirty="0" smtClean="0"/>
              <a:t>Hue</a:t>
            </a:r>
          </a:p>
          <a:p>
            <a:pPr lvl="1"/>
            <a:r>
              <a:rPr lang="en-US" dirty="0" smtClean="0"/>
              <a:t>Color in image</a:t>
            </a:r>
          </a:p>
          <a:p>
            <a:r>
              <a:rPr lang="en-US" dirty="0" smtClean="0"/>
              <a:t>Shape</a:t>
            </a:r>
          </a:p>
          <a:p>
            <a:pPr lvl="1"/>
            <a:r>
              <a:rPr lang="en-US" dirty="0" smtClean="0"/>
              <a:t>Helps to determine the character of the object (build up </a:t>
            </a:r>
            <a:r>
              <a:rPr lang="en-US" dirty="0" err="1" smtClean="0"/>
              <a:t>aras</a:t>
            </a:r>
            <a:r>
              <a:rPr lang="en-US" dirty="0" smtClean="0"/>
              <a:t>, roads, railroads, agricultural fields)</a:t>
            </a:r>
            <a:endParaRPr lang="en-US" dirty="0"/>
          </a:p>
        </p:txBody>
      </p:sp>
      <p:sp>
        <p:nvSpPr>
          <p:cNvPr id="7" name="Content Placeholder 4"/>
          <p:cNvSpPr txBox="1">
            <a:spLocks/>
          </p:cNvSpPr>
          <p:nvPr/>
        </p:nvSpPr>
        <p:spPr>
          <a:xfrm>
            <a:off x="3733800" y="3423211"/>
            <a:ext cx="4933950" cy="29061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smtClean="0"/>
              <a:t>Size</a:t>
            </a:r>
            <a:r>
              <a:rPr lang="en-US" dirty="0" smtClean="0"/>
              <a:t>: width of roads can be estimated from the size of cars thus roads can be primary or secondary.</a:t>
            </a:r>
          </a:p>
          <a:p>
            <a:r>
              <a:rPr lang="en-US" b="1" dirty="0" smtClean="0"/>
              <a:t>Pattern</a:t>
            </a:r>
            <a:r>
              <a:rPr lang="en-US" dirty="0" smtClean="0"/>
              <a:t>: spatial arrangement of objects and implies the  characteristic repetition of certain forms or relationships.</a:t>
            </a:r>
          </a:p>
          <a:p>
            <a:r>
              <a:rPr lang="en-US" b="1" dirty="0" smtClean="0"/>
              <a:t>Texture</a:t>
            </a:r>
            <a:r>
              <a:rPr lang="en-US" dirty="0" smtClean="0"/>
              <a:t>: roughness of the surface.</a:t>
            </a:r>
          </a:p>
          <a:p>
            <a:r>
              <a:rPr lang="en-US" b="1" dirty="0" smtClean="0"/>
              <a:t>Site</a:t>
            </a:r>
            <a:r>
              <a:rPr lang="en-US" dirty="0" smtClean="0"/>
              <a:t>: Geographical location.</a:t>
            </a:r>
            <a:endParaRPr lang="en-US" dirty="0"/>
          </a:p>
        </p:txBody>
      </p:sp>
    </p:spTree>
    <p:extLst>
      <p:ext uri="{BB962C8B-B14F-4D97-AF65-F5344CB8AC3E}">
        <p14:creationId xmlns:p14="http://schemas.microsoft.com/office/powerpoint/2010/main" val="4250393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elements</a:t>
            </a:r>
            <a:endParaRPr lang="en-US" dirty="0"/>
          </a:p>
        </p:txBody>
      </p:sp>
      <p:sp>
        <p:nvSpPr>
          <p:cNvPr id="5" name="Content Placeholder 4"/>
          <p:cNvSpPr>
            <a:spLocks noGrp="1"/>
          </p:cNvSpPr>
          <p:nvPr>
            <p:ph idx="1"/>
          </p:nvPr>
        </p:nvSpPr>
        <p:spPr/>
        <p:txBody>
          <a:bodyPr/>
          <a:lstStyle/>
          <a:p>
            <a:r>
              <a:rPr lang="en-US" b="1" dirty="0" smtClean="0"/>
              <a:t>Association</a:t>
            </a:r>
            <a:r>
              <a:rPr lang="en-US" dirty="0" smtClean="0"/>
              <a:t>: combination of objects. A ground (open space) behind a building are more likely to be school and playground.</a:t>
            </a:r>
          </a:p>
          <a:p>
            <a:r>
              <a:rPr lang="en-US" b="1" dirty="0" smtClean="0"/>
              <a:t>Shadow: </a:t>
            </a:r>
            <a:r>
              <a:rPr lang="en-US" dirty="0" smtClean="0"/>
              <a:t>Trees, buildings, animals, bridges and towers are examples of features that cast distinctive shadows. Building cast definitive shadows. Can be used to distinguish buildings from pavements. </a:t>
            </a:r>
            <a:endParaRPr lang="en-US" dirty="0"/>
          </a:p>
        </p:txBody>
      </p:sp>
    </p:spTree>
    <p:extLst>
      <p:ext uri="{BB962C8B-B14F-4D97-AF65-F5344CB8AC3E}">
        <p14:creationId xmlns:p14="http://schemas.microsoft.com/office/powerpoint/2010/main" val="732935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7886700" cy="1325563"/>
          </a:xfrm>
        </p:spPr>
        <p:txBody>
          <a:bodyPr/>
          <a:lstStyle/>
          <a:p>
            <a:pPr algn="ctr"/>
            <a:r>
              <a:rPr lang="en-US" b="1" dirty="0" smtClean="0">
                <a:solidFill>
                  <a:schemeClr val="accent1">
                    <a:lumMod val="75000"/>
                  </a:schemeClr>
                </a:solidFill>
              </a:rPr>
              <a:t>Some Remote Sensing Systems (Satellites and Sensors)</a:t>
            </a:r>
            <a:endParaRPr lang="en-US" b="1" dirty="0">
              <a:solidFill>
                <a:schemeClr val="accent1">
                  <a:lumMod val="75000"/>
                </a:schemeClr>
              </a:solidFill>
            </a:endParaRPr>
          </a:p>
        </p:txBody>
      </p:sp>
    </p:spTree>
    <p:extLst>
      <p:ext uri="{BB962C8B-B14F-4D97-AF65-F5344CB8AC3E}">
        <p14:creationId xmlns:p14="http://schemas.microsoft.com/office/powerpoint/2010/main" val="2233211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838200" y="381000"/>
            <a:ext cx="4660874" cy="492443"/>
          </a:xfrm>
          <a:prstGeom prst="rect">
            <a:avLst/>
          </a:prstGeom>
        </p:spPr>
        <p:txBody>
          <a:bodyPr vert="horz" wrap="square" lIns="0" tIns="0" rIns="0" bIns="0" rtlCol="0">
            <a:spAutoFit/>
          </a:bodyPr>
          <a:lstStyle/>
          <a:p>
            <a:pPr marL="9525"/>
            <a:r>
              <a:rPr sz="3200" b="1" spc="-15" dirty="0">
                <a:solidFill>
                  <a:schemeClr val="accent1">
                    <a:lumMod val="75000"/>
                  </a:schemeClr>
                </a:solidFill>
                <a:latin typeface="Arial"/>
                <a:cs typeface="Arial"/>
              </a:rPr>
              <a:t>Example:</a:t>
            </a:r>
            <a:r>
              <a:rPr sz="3200" b="1" spc="15" dirty="0">
                <a:solidFill>
                  <a:schemeClr val="accent1">
                    <a:lumMod val="75000"/>
                  </a:schemeClr>
                </a:solidFill>
                <a:latin typeface="Arial"/>
                <a:cs typeface="Arial"/>
              </a:rPr>
              <a:t> </a:t>
            </a:r>
            <a:r>
              <a:rPr sz="3200" b="1" spc="-15" dirty="0">
                <a:solidFill>
                  <a:schemeClr val="accent1">
                    <a:lumMod val="75000"/>
                  </a:schemeClr>
                </a:solidFill>
                <a:latin typeface="Arial"/>
                <a:cs typeface="Arial"/>
              </a:rPr>
              <a:t>Landsat</a:t>
            </a:r>
            <a:endParaRPr sz="3200" dirty="0">
              <a:solidFill>
                <a:schemeClr val="accent1">
                  <a:lumMod val="75000"/>
                </a:schemeClr>
              </a:solidFill>
              <a:latin typeface="Arial"/>
              <a:cs typeface="Arial"/>
            </a:endParaRPr>
          </a:p>
        </p:txBody>
      </p:sp>
      <p:sp>
        <p:nvSpPr>
          <p:cNvPr id="11" name="object 11"/>
          <p:cNvSpPr>
            <a:spLocks/>
          </p:cNvSpPr>
          <p:nvPr/>
        </p:nvSpPr>
        <p:spPr>
          <a:xfrm>
            <a:off x="381000" y="1175273"/>
            <a:ext cx="8578516" cy="5669280"/>
          </a:xfrm>
          <a:prstGeom prst="rect">
            <a:avLst/>
          </a:prstGeom>
          <a:blipFill>
            <a:blip r:embed="rId2"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59</a:t>
            </a:fld>
            <a:endParaRPr lang="en-US" dirty="0"/>
          </a:p>
        </p:txBody>
      </p:sp>
    </p:spTree>
    <p:extLst>
      <p:ext uri="{BB962C8B-B14F-4D97-AF65-F5344CB8AC3E}">
        <p14:creationId xmlns:p14="http://schemas.microsoft.com/office/powerpoint/2010/main" val="941016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electromagnetic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252" y="3200400"/>
            <a:ext cx="4912403" cy="3435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0" y="152400"/>
            <a:ext cx="5867400" cy="584775"/>
          </a:xfrm>
          <a:prstGeom prst="rect">
            <a:avLst/>
          </a:prstGeom>
          <a:noFill/>
        </p:spPr>
        <p:txBody>
          <a:bodyPr wrap="square" rtlCol="0">
            <a:spAutoFit/>
          </a:bodyPr>
          <a:lstStyle/>
          <a:p>
            <a:r>
              <a:rPr lang="en-US" sz="3200" b="1" dirty="0" smtClean="0">
                <a:solidFill>
                  <a:schemeClr val="accent1">
                    <a:lumMod val="75000"/>
                  </a:schemeClr>
                </a:solidFill>
                <a:latin typeface="Cambria" panose="02040503050406030204" pitchFamily="18" charset="0"/>
                <a:ea typeface="Cambria" panose="02040503050406030204" pitchFamily="18" charset="0"/>
              </a:rPr>
              <a:t>Electromagnetic Radiation</a:t>
            </a:r>
            <a:endParaRPr lang="en-US" sz="32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152400" y="727550"/>
            <a:ext cx="8915400" cy="1323439"/>
          </a:xfrm>
          <a:prstGeom prst="rect">
            <a:avLst/>
          </a:prstGeom>
          <a:noFill/>
        </p:spPr>
        <p:txBody>
          <a:bodyPr wrap="square" rtlCol="0">
            <a:spAutoFit/>
          </a:bodyPr>
          <a:lstStyle/>
          <a:p>
            <a:r>
              <a:rPr lang="en-US" sz="2000" b="1" dirty="0" smtClean="0">
                <a:ea typeface="Cambria" panose="02040503050406030204" pitchFamily="18" charset="0"/>
              </a:rPr>
              <a:t>Electromagnetic radiation(from Sun or other active sources) is the basis of Remote Sensing.</a:t>
            </a:r>
          </a:p>
          <a:p>
            <a:r>
              <a:rPr lang="en-US" sz="2000" b="1" dirty="0" smtClean="0">
                <a:ea typeface="Cambria" panose="02040503050406030204" pitchFamily="18" charset="0"/>
              </a:rPr>
              <a:t>Electromagnetic radiation are waves (sometimes also modelled as particles called photons).</a:t>
            </a:r>
            <a:endParaRPr lang="en-US" sz="2000" b="1" dirty="0">
              <a:ea typeface="Cambria" panose="02040503050406030204" pitchFamily="18" charset="0"/>
            </a:endParaRPr>
          </a:p>
        </p:txBody>
      </p:sp>
      <p:pic>
        <p:nvPicPr>
          <p:cNvPr id="1026" name="Picture 2" descr="Image result for electromagnetic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21908"/>
            <a:ext cx="5026025" cy="246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1332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914400" y="685800"/>
            <a:ext cx="3533775" cy="32316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Landsat</a:t>
            </a:r>
            <a:r>
              <a:rPr sz="2100" b="1" spc="23" dirty="0">
                <a:solidFill>
                  <a:srgbClr val="7E7E7E"/>
                </a:solidFill>
                <a:latin typeface="Arial"/>
                <a:cs typeface="Arial"/>
              </a:rPr>
              <a:t> </a:t>
            </a:r>
            <a:r>
              <a:rPr sz="2100" b="1" spc="-15" dirty="0">
                <a:solidFill>
                  <a:srgbClr val="7E7E7E"/>
                </a:solidFill>
                <a:latin typeface="Arial"/>
                <a:cs typeface="Arial"/>
              </a:rPr>
              <a:t>–</a:t>
            </a:r>
            <a:r>
              <a:rPr sz="2100" b="1" spc="4" dirty="0">
                <a:solidFill>
                  <a:srgbClr val="7E7E7E"/>
                </a:solidFill>
                <a:latin typeface="Arial"/>
                <a:cs typeface="Arial"/>
              </a:rPr>
              <a:t> </a:t>
            </a:r>
            <a:r>
              <a:rPr sz="2100" b="1" spc="-15" dirty="0">
                <a:solidFill>
                  <a:srgbClr val="7E7E7E"/>
                </a:solidFill>
                <a:latin typeface="Arial"/>
                <a:cs typeface="Arial"/>
              </a:rPr>
              <a:t>T</a:t>
            </a:r>
            <a:r>
              <a:rPr sz="2100" b="1" spc="-23" dirty="0">
                <a:solidFill>
                  <a:srgbClr val="7E7E7E"/>
                </a:solidFill>
                <a:latin typeface="Arial"/>
                <a:cs typeface="Arial"/>
              </a:rPr>
              <a:t>h</a:t>
            </a:r>
            <a:r>
              <a:rPr sz="2100" b="1" spc="-19" dirty="0">
                <a:solidFill>
                  <a:srgbClr val="7E7E7E"/>
                </a:solidFill>
                <a:latin typeface="Arial"/>
                <a:cs typeface="Arial"/>
              </a:rPr>
              <a:t>em</a:t>
            </a:r>
            <a:r>
              <a:rPr sz="2100" b="1" spc="-11" dirty="0">
                <a:solidFill>
                  <a:srgbClr val="7E7E7E"/>
                </a:solidFill>
                <a:latin typeface="Arial"/>
                <a:cs typeface="Arial"/>
              </a:rPr>
              <a:t>atic</a:t>
            </a:r>
            <a:r>
              <a:rPr sz="2100" b="1" spc="26" dirty="0">
                <a:solidFill>
                  <a:srgbClr val="7E7E7E"/>
                </a:solidFill>
                <a:latin typeface="Arial"/>
                <a:cs typeface="Arial"/>
              </a:rPr>
              <a:t> </a:t>
            </a:r>
            <a:r>
              <a:rPr sz="2100" b="1" spc="-15" dirty="0">
                <a:solidFill>
                  <a:srgbClr val="7E7E7E"/>
                </a:solidFill>
                <a:latin typeface="Arial"/>
                <a:cs typeface="Arial"/>
              </a:rPr>
              <a:t>Mapper</a:t>
            </a:r>
            <a:endParaRPr sz="2100">
              <a:latin typeface="Arial"/>
              <a:cs typeface="Arial"/>
            </a:endParaRPr>
          </a:p>
        </p:txBody>
      </p:sp>
      <p:sp>
        <p:nvSpPr>
          <p:cNvPr id="2" name="Slide Number Placeholder 1"/>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69483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66800" y="5168900"/>
            <a:ext cx="5715000" cy="523220"/>
          </a:xfrm>
          <a:prstGeom prst="rect">
            <a:avLst/>
          </a:prstGeom>
          <a:noFill/>
        </p:spPr>
        <p:txBody>
          <a:bodyPr wrap="square">
            <a:spAutoFit/>
          </a:bodyPr>
          <a:lstStyle/>
          <a:p>
            <a:pPr eaLnBrk="1" hangingPunct="1">
              <a:defRPr/>
            </a:pPr>
            <a:r>
              <a:rPr lang="en-US" sz="2800" b="1" dirty="0" smtClean="0">
                <a:latin typeface="+mj-lt"/>
                <a:cs typeface="Arial" charset="0"/>
              </a:rPr>
              <a:t>Landsat-Thematic Mapper </a:t>
            </a:r>
            <a:r>
              <a:rPr lang="en-US" sz="2800" b="1" dirty="0">
                <a:latin typeface="+mj-lt"/>
                <a:cs typeface="Arial" charset="0"/>
              </a:rPr>
              <a:t>(4&amp;5)</a:t>
            </a:r>
            <a:endParaRPr lang="en-IN" sz="2800" b="1" dirty="0">
              <a:latin typeface="+mj-lt"/>
              <a:cs typeface="Arial" charset="0"/>
            </a:endParaRPr>
          </a:p>
        </p:txBody>
      </p:sp>
    </p:spTree>
    <p:extLst>
      <p:ext uri="{BB962C8B-B14F-4D97-AF65-F5344CB8AC3E}">
        <p14:creationId xmlns:p14="http://schemas.microsoft.com/office/powerpoint/2010/main" val="1790784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ltLang="en-US" smtClean="0"/>
              <a:t>Landsat ETM+ spectral bands</a:t>
            </a:r>
          </a:p>
        </p:txBody>
      </p:sp>
      <p:graphicFrame>
        <p:nvGraphicFramePr>
          <p:cNvPr id="305204" name="Group 52"/>
          <p:cNvGraphicFramePr>
            <a:graphicFrameLocks noGrp="1"/>
          </p:cNvGraphicFramePr>
          <p:nvPr>
            <p:ph type="tbl" idx="1"/>
          </p:nvPr>
        </p:nvGraphicFramePr>
        <p:xfrm>
          <a:off x="827088" y="1700213"/>
          <a:ext cx="7772400" cy="4851398"/>
        </p:xfrm>
        <a:graphic>
          <a:graphicData uri="http://schemas.openxmlformats.org/drawingml/2006/table">
            <a:tbl>
              <a:tblPr/>
              <a:tblGrid>
                <a:gridCol w="1219200"/>
                <a:gridCol w="4267200"/>
                <a:gridCol w="2286000"/>
              </a:tblGrid>
              <a:tr h="82312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Band</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Wavelengths (</a:t>
                      </a:r>
                      <a:r>
                        <a:rPr kumimoji="0" lang="el-GR" sz="2400" b="0" i="0" u="none" strike="noStrike" cap="none" normalizeH="0" baseline="0" smtClean="0">
                          <a:ln>
                            <a:noFill/>
                          </a:ln>
                          <a:solidFill>
                            <a:schemeClr val="tx1"/>
                          </a:solidFill>
                          <a:effectLst/>
                          <a:latin typeface="Arial" charset="0"/>
                          <a:cs typeface="Arial" charset="0"/>
                        </a:rPr>
                        <a:t>μ</a:t>
                      </a:r>
                      <a:r>
                        <a:rPr kumimoji="0" lang="en-US" sz="2400" b="0" i="0" u="none" strike="noStrike" cap="none" normalizeH="0" baseline="0" smtClean="0">
                          <a:ln>
                            <a:noFill/>
                          </a:ln>
                          <a:solidFill>
                            <a:schemeClr val="tx1"/>
                          </a:solidFill>
                          <a:effectLst/>
                          <a:latin typeface="Arial" charset="0"/>
                          <a:cs typeface="Arial" charset="0"/>
                        </a:rPr>
                        <a:t>m)</a:t>
                      </a:r>
                      <a:endParaRPr kumimoji="0" lang="el-GR" sz="2400" b="0" i="0" u="none" strike="noStrike" cap="none" normalizeH="0" baseline="0" smtClean="0">
                        <a:ln>
                          <a:noFill/>
                        </a:ln>
                        <a:solidFill>
                          <a:schemeClr val="tx1"/>
                        </a:solidFill>
                        <a:effectLst/>
                        <a:latin typeface="Arial"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Ground resolution (m)</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0.45–0.515 (blue)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0.525–0.605 (green)</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0.63–0.69 (red)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492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0.75–0.90 (near infrared)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5</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1.55–1.75 (SWIR)</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6</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10.4–12.5 (thermal infrared)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60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7</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2.09–2.35 (SWIR)</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Pan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0.52–0.90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15</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Tree>
    <p:extLst>
      <p:ext uri="{BB962C8B-B14F-4D97-AF65-F5344CB8AC3E}">
        <p14:creationId xmlns:p14="http://schemas.microsoft.com/office/powerpoint/2010/main" val="1557550028"/>
      </p:ext>
    </p:extLst>
  </p:cSld>
  <p:clrMapOvr>
    <a:masterClrMapping/>
  </p:clrMapOvr>
  <p:transition>
    <p:cover dir="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685800" y="1066800"/>
            <a:ext cx="4876800" cy="5486400"/>
          </a:xfrm>
        </p:spPr>
        <p:txBody>
          <a:bodyPr/>
          <a:lstStyle/>
          <a:p>
            <a:pPr eaLnBrk="1" hangingPunct="1"/>
            <a:r>
              <a:rPr lang="en-US" altLang="en-US" sz="2400" smtClean="0"/>
              <a:t>Band 1 (Blue: 0.45 - 0.52 </a:t>
            </a:r>
            <a:r>
              <a:rPr lang="en-US" altLang="en-US" sz="2400" smtClean="0">
                <a:latin typeface="Symbol" panose="05050102010706020507" pitchFamily="18" charset="2"/>
              </a:rPr>
              <a:t>m</a:t>
            </a:r>
            <a:r>
              <a:rPr lang="en-US" altLang="en-US" sz="2400" smtClean="0"/>
              <a:t>m)</a:t>
            </a:r>
          </a:p>
          <a:p>
            <a:pPr lvl="1" eaLnBrk="1" hangingPunct="1"/>
            <a:r>
              <a:rPr lang="en-US" altLang="en-US" sz="2000" smtClean="0"/>
              <a:t>good water penetration</a:t>
            </a:r>
          </a:p>
          <a:p>
            <a:pPr lvl="1" eaLnBrk="1" hangingPunct="1"/>
            <a:r>
              <a:rPr lang="en-US" altLang="en-US" sz="2000" smtClean="0"/>
              <a:t>differentiating soil and rock surfaces from vegsmoke plumes</a:t>
            </a:r>
          </a:p>
          <a:p>
            <a:pPr lvl="1" eaLnBrk="1" hangingPunct="1"/>
            <a:r>
              <a:rPr lang="en-US" altLang="en-US" sz="2000" smtClean="0"/>
              <a:t>most sensitive to atmospheric haze</a:t>
            </a:r>
          </a:p>
          <a:p>
            <a:pPr eaLnBrk="1" hangingPunct="1"/>
            <a:r>
              <a:rPr lang="en-US" altLang="en-US" sz="2400" smtClean="0"/>
              <a:t>Band 2 (Green: 0.52 - 0.60 </a:t>
            </a:r>
            <a:r>
              <a:rPr lang="en-US" altLang="en-US" sz="2400" smtClean="0">
                <a:latin typeface="Symbol" panose="05050102010706020507" pitchFamily="18" charset="2"/>
              </a:rPr>
              <a:t>m</a:t>
            </a:r>
            <a:r>
              <a:rPr lang="en-US" altLang="en-US" sz="2400" smtClean="0"/>
              <a:t>m)</a:t>
            </a:r>
          </a:p>
          <a:p>
            <a:pPr lvl="1" eaLnBrk="1" hangingPunct="1"/>
            <a:r>
              <a:rPr lang="en-US" altLang="en-US" sz="2000" smtClean="0"/>
              <a:t>water turbidity differences</a:t>
            </a:r>
          </a:p>
          <a:p>
            <a:pPr lvl="1" eaLnBrk="1" hangingPunct="1"/>
            <a:r>
              <a:rPr lang="en-US" altLang="en-US" sz="2000" smtClean="0"/>
              <a:t>sediment and pollution plumes</a:t>
            </a:r>
          </a:p>
          <a:p>
            <a:pPr lvl="1" eaLnBrk="1" hangingPunct="1"/>
            <a:r>
              <a:rPr lang="en-US" altLang="en-US" sz="2000" smtClean="0"/>
              <a:t>discrimination of broad classes of vegetation</a:t>
            </a:r>
          </a:p>
          <a:p>
            <a:pPr eaLnBrk="1" hangingPunct="1"/>
            <a:r>
              <a:rPr lang="en-US" altLang="en-US" sz="2400" smtClean="0"/>
              <a:t>Band 3 (Red: 0.63 - 0.69 </a:t>
            </a:r>
            <a:r>
              <a:rPr lang="en-US" altLang="en-US" sz="2400" smtClean="0">
                <a:latin typeface="Symbol" panose="05050102010706020507" pitchFamily="18" charset="2"/>
              </a:rPr>
              <a:t>m</a:t>
            </a:r>
            <a:r>
              <a:rPr lang="en-US" altLang="en-US" sz="2400" smtClean="0"/>
              <a:t>m)</a:t>
            </a:r>
          </a:p>
          <a:p>
            <a:pPr lvl="1" eaLnBrk="1" hangingPunct="1"/>
            <a:r>
              <a:rPr lang="en-US" altLang="en-US" sz="2000" smtClean="0"/>
              <a:t>strong chlorophyll absorption (veg. vs. soil)</a:t>
            </a:r>
          </a:p>
          <a:p>
            <a:pPr lvl="1" eaLnBrk="1" hangingPunct="1"/>
            <a:r>
              <a:rPr lang="en-US" altLang="en-US" sz="2000" smtClean="0"/>
              <a:t>urban vs. rural areas</a:t>
            </a:r>
          </a:p>
        </p:txBody>
      </p:sp>
      <p:sp>
        <p:nvSpPr>
          <p:cNvPr id="19459" name="Text Box 5"/>
          <p:cNvSpPr txBox="1">
            <a:spLocks noChangeArrowheads="1"/>
          </p:cNvSpPr>
          <p:nvPr/>
        </p:nvSpPr>
        <p:spPr bwMode="auto">
          <a:xfrm>
            <a:off x="2651125" y="60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438" name="Text Box 6"/>
          <p:cNvSpPr txBox="1">
            <a:spLocks noChangeArrowheads="1"/>
          </p:cNvSpPr>
          <p:nvPr/>
        </p:nvSpPr>
        <p:spPr bwMode="auto">
          <a:xfrm>
            <a:off x="914400" y="228600"/>
            <a:ext cx="8039100" cy="523875"/>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dirty="0">
                <a:solidFill>
                  <a:srgbClr val="C00000"/>
                </a:solidFill>
                <a:effectLst>
                  <a:outerShdw blurRad="38100" dist="38100" dir="2700000" algn="tl">
                    <a:srgbClr val="000000">
                      <a:alpha val="43137"/>
                    </a:srgbClr>
                  </a:outerShdw>
                </a:effectLst>
                <a:latin typeface="+mj-lt"/>
                <a:cs typeface="+mn-cs"/>
              </a:rPr>
              <a:t>Landsat Thematic </a:t>
            </a:r>
            <a:r>
              <a:rPr lang="en-US" sz="2800" dirty="0" err="1">
                <a:solidFill>
                  <a:srgbClr val="C00000"/>
                </a:solidFill>
                <a:effectLst>
                  <a:outerShdw blurRad="38100" dist="38100" dir="2700000" algn="tl">
                    <a:srgbClr val="000000">
                      <a:alpha val="43137"/>
                    </a:srgbClr>
                  </a:outerShdw>
                </a:effectLst>
                <a:latin typeface="+mj-lt"/>
                <a:cs typeface="+mn-cs"/>
              </a:rPr>
              <a:t>Mapper</a:t>
            </a:r>
            <a:r>
              <a:rPr lang="en-US" sz="2800" dirty="0">
                <a:solidFill>
                  <a:srgbClr val="C00000"/>
                </a:solidFill>
                <a:effectLst>
                  <a:outerShdw blurRad="38100" dist="38100" dir="2700000" algn="tl">
                    <a:srgbClr val="000000">
                      <a:alpha val="43137"/>
                    </a:srgbClr>
                  </a:outerShdw>
                </a:effectLst>
                <a:latin typeface="+mj-lt"/>
                <a:cs typeface="+mn-cs"/>
              </a:rPr>
              <a:t> bands and their uses</a:t>
            </a:r>
          </a:p>
        </p:txBody>
      </p:sp>
      <p:pic>
        <p:nvPicPr>
          <p:cNvPr id="19461" name="Picture 7" descr="p096r070_7t20020423.742.jpg                                    0003E15Bdendrite                       B7464D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914400"/>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descr="p092r015_7t20020816.742.jpg                                    0003E15Bdendrite                       B7464D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10000"/>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247476"/>
      </p:ext>
    </p:extLst>
  </p:cSld>
  <p:clrMapOvr>
    <a:masterClrMapping/>
  </p:clrMapOvr>
  <p:transition>
    <p:cover dir="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685800" y="914400"/>
            <a:ext cx="4800600" cy="5562600"/>
          </a:xfrm>
        </p:spPr>
        <p:txBody>
          <a:bodyPr>
            <a:normAutofit/>
          </a:bodyPr>
          <a:lstStyle/>
          <a:p>
            <a:pPr eaLnBrk="1" fontAlgn="auto" hangingPunct="1">
              <a:spcAft>
                <a:spcPts val="0"/>
              </a:spcAft>
              <a:defRPr/>
            </a:pPr>
            <a:r>
              <a:rPr lang="en-US" sz="2000" dirty="0"/>
              <a:t>Band 4 (NIR1: 0.76 - 0.90 </a:t>
            </a:r>
            <a:r>
              <a:rPr lang="en-US" sz="2000" dirty="0">
                <a:latin typeface="Symbol" charset="2"/>
              </a:rPr>
              <a:t>m</a:t>
            </a:r>
            <a:r>
              <a:rPr lang="en-US" sz="2000" dirty="0"/>
              <a:t>m)</a:t>
            </a:r>
          </a:p>
          <a:p>
            <a:pPr lvl="1" eaLnBrk="1" fontAlgn="auto" hangingPunct="1">
              <a:spcAft>
                <a:spcPts val="0"/>
              </a:spcAft>
              <a:defRPr/>
            </a:pPr>
            <a:r>
              <a:rPr lang="en-US" sz="1800" dirty="0"/>
              <a:t>different vegetation varieties and conditions</a:t>
            </a:r>
          </a:p>
          <a:p>
            <a:pPr lvl="1" eaLnBrk="1" fontAlgn="auto" hangingPunct="1">
              <a:spcAft>
                <a:spcPts val="0"/>
              </a:spcAft>
              <a:defRPr/>
            </a:pPr>
            <a:r>
              <a:rPr lang="en-US" sz="1800" dirty="0"/>
              <a:t>dry vs. moist soil</a:t>
            </a:r>
          </a:p>
          <a:p>
            <a:pPr lvl="1" eaLnBrk="1" fontAlgn="auto" hangingPunct="1">
              <a:spcAft>
                <a:spcPts val="0"/>
              </a:spcAft>
              <a:defRPr/>
            </a:pPr>
            <a:r>
              <a:rPr lang="en-US" sz="1800" dirty="0"/>
              <a:t>coastal wetland, swamps, flooded areas</a:t>
            </a:r>
          </a:p>
          <a:p>
            <a:pPr eaLnBrk="1" fontAlgn="auto" hangingPunct="1">
              <a:spcAft>
                <a:spcPts val="0"/>
              </a:spcAft>
              <a:defRPr/>
            </a:pPr>
            <a:r>
              <a:rPr lang="en-US" sz="2000" dirty="0"/>
              <a:t>Band 5 (NIR2: 1.55 - 1.75 </a:t>
            </a:r>
            <a:r>
              <a:rPr lang="en-US" sz="2000" dirty="0">
                <a:latin typeface="Symbol" charset="2"/>
              </a:rPr>
              <a:t>m</a:t>
            </a:r>
            <a:r>
              <a:rPr lang="en-US" sz="2000" dirty="0"/>
              <a:t>m)</a:t>
            </a:r>
          </a:p>
          <a:p>
            <a:pPr lvl="1" eaLnBrk="1" fontAlgn="auto" hangingPunct="1">
              <a:spcAft>
                <a:spcPts val="0"/>
              </a:spcAft>
              <a:defRPr/>
            </a:pPr>
            <a:r>
              <a:rPr lang="en-US" sz="1800" dirty="0"/>
              <a:t>leaf-tissue water content </a:t>
            </a:r>
          </a:p>
          <a:p>
            <a:pPr lvl="1" eaLnBrk="1" fontAlgn="auto" hangingPunct="1">
              <a:spcAft>
                <a:spcPts val="0"/>
              </a:spcAft>
              <a:defRPr/>
            </a:pPr>
            <a:r>
              <a:rPr lang="en-US" sz="1800" dirty="0"/>
              <a:t>soil moisture</a:t>
            </a:r>
          </a:p>
          <a:p>
            <a:pPr lvl="1" eaLnBrk="1" fontAlgn="auto" hangingPunct="1">
              <a:spcAft>
                <a:spcPts val="0"/>
              </a:spcAft>
              <a:defRPr/>
            </a:pPr>
            <a:r>
              <a:rPr lang="en-US" sz="1800" dirty="0"/>
              <a:t>snow </a:t>
            </a:r>
            <a:r>
              <a:rPr lang="en-US" sz="1800" dirty="0" err="1"/>
              <a:t>vs</a:t>
            </a:r>
            <a:r>
              <a:rPr lang="en-US" sz="1800" dirty="0"/>
              <a:t> cloud discrimination</a:t>
            </a:r>
          </a:p>
          <a:p>
            <a:pPr fontAlgn="auto">
              <a:spcBef>
                <a:spcPct val="0"/>
              </a:spcBef>
              <a:spcAft>
                <a:spcPts val="0"/>
              </a:spcAft>
              <a:defRPr/>
            </a:pPr>
            <a:r>
              <a:rPr lang="en-US" sz="2000" dirty="0"/>
              <a:t>Band 6 (Thermal: 10.4 - 12.5 </a:t>
            </a:r>
            <a:r>
              <a:rPr lang="en-US" sz="2000" dirty="0">
                <a:latin typeface="Symbol" charset="2"/>
              </a:rPr>
              <a:t>m</a:t>
            </a:r>
            <a:r>
              <a:rPr lang="en-US" sz="2000" dirty="0"/>
              <a:t>m) </a:t>
            </a:r>
          </a:p>
          <a:p>
            <a:pPr lvl="1" fontAlgn="auto">
              <a:spcBef>
                <a:spcPct val="0"/>
              </a:spcBef>
              <a:spcAft>
                <a:spcPts val="0"/>
              </a:spcAft>
              <a:defRPr/>
            </a:pPr>
            <a:r>
              <a:rPr lang="en-US" sz="1800" dirty="0"/>
              <a:t>heat mapping applications (coarse resolution)</a:t>
            </a:r>
          </a:p>
          <a:p>
            <a:pPr lvl="1" fontAlgn="auto">
              <a:spcBef>
                <a:spcPct val="0"/>
              </a:spcBef>
              <a:spcAft>
                <a:spcPts val="0"/>
              </a:spcAft>
              <a:defRPr/>
            </a:pPr>
            <a:r>
              <a:rPr lang="en-US" sz="1800" dirty="0"/>
              <a:t>radiant surface temperature range: -100</a:t>
            </a:r>
            <a:r>
              <a:rPr lang="en-US" sz="1800" baseline="30000" dirty="0"/>
              <a:t>o</a:t>
            </a:r>
            <a:r>
              <a:rPr lang="en-US" sz="1800" dirty="0"/>
              <a:t>C  to +150</a:t>
            </a:r>
            <a:r>
              <a:rPr lang="en-US" sz="1800" baseline="30000" dirty="0"/>
              <a:t>o</a:t>
            </a:r>
            <a:r>
              <a:rPr lang="en-US" sz="1800" dirty="0"/>
              <a:t>C</a:t>
            </a:r>
          </a:p>
          <a:p>
            <a:pPr fontAlgn="auto">
              <a:spcBef>
                <a:spcPct val="0"/>
              </a:spcBef>
              <a:spcAft>
                <a:spcPts val="0"/>
              </a:spcAft>
              <a:defRPr/>
            </a:pPr>
            <a:r>
              <a:rPr lang="en-US" sz="2000" dirty="0"/>
              <a:t>Band 7 (NIR3: 2.08 - 2.35 </a:t>
            </a:r>
            <a:r>
              <a:rPr lang="en-US" sz="2000" dirty="0">
                <a:latin typeface="Symbol" charset="2"/>
              </a:rPr>
              <a:t>m</a:t>
            </a:r>
            <a:r>
              <a:rPr lang="en-US" sz="2000" dirty="0"/>
              <a:t>m)</a:t>
            </a:r>
          </a:p>
          <a:p>
            <a:pPr lvl="1" eaLnBrk="1" fontAlgn="auto" hangingPunct="1">
              <a:spcAft>
                <a:spcPts val="0"/>
              </a:spcAft>
              <a:defRPr/>
            </a:pPr>
            <a:r>
              <a:rPr lang="en-US" sz="1800" dirty="0"/>
              <a:t>absorption band by hydrous minerals (clay, mica)</a:t>
            </a:r>
          </a:p>
          <a:p>
            <a:pPr lvl="1" eaLnBrk="1" fontAlgn="auto" hangingPunct="1">
              <a:spcAft>
                <a:spcPts val="0"/>
              </a:spcAft>
              <a:defRPr/>
            </a:pPr>
            <a:r>
              <a:rPr lang="en-US" sz="1800" dirty="0" err="1"/>
              <a:t>lithologic</a:t>
            </a:r>
            <a:r>
              <a:rPr lang="en-US" sz="1800" dirty="0"/>
              <a:t> mapping (clay zones)</a:t>
            </a:r>
          </a:p>
        </p:txBody>
      </p:sp>
      <p:sp>
        <p:nvSpPr>
          <p:cNvPr id="20483" name="Text Box 3"/>
          <p:cNvSpPr txBox="1">
            <a:spLocks noChangeArrowheads="1"/>
          </p:cNvSpPr>
          <p:nvPr/>
        </p:nvSpPr>
        <p:spPr bwMode="auto">
          <a:xfrm>
            <a:off x="2651125" y="60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20484" name="Picture 7" descr="p070r011_7t20010616.742.jpg                                    0003E15Bdendrite                       B7464D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863975"/>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8" descr="p099r080_7t20000711.742.jpg                                    0003E15Bdendrite                       B7464D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914400"/>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914400" y="228600"/>
            <a:ext cx="8039100" cy="523875"/>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dirty="0">
                <a:solidFill>
                  <a:srgbClr val="C00000"/>
                </a:solidFill>
                <a:effectLst>
                  <a:outerShdw blurRad="38100" dist="38100" dir="2700000" algn="tl">
                    <a:srgbClr val="000000">
                      <a:alpha val="43137"/>
                    </a:srgbClr>
                  </a:outerShdw>
                </a:effectLst>
                <a:latin typeface="+mj-lt"/>
                <a:cs typeface="+mn-cs"/>
              </a:rPr>
              <a:t>Landsat Thematic </a:t>
            </a:r>
            <a:r>
              <a:rPr lang="en-US" sz="2800" dirty="0" err="1">
                <a:solidFill>
                  <a:srgbClr val="C00000"/>
                </a:solidFill>
                <a:effectLst>
                  <a:outerShdw blurRad="38100" dist="38100" dir="2700000" algn="tl">
                    <a:srgbClr val="000000">
                      <a:alpha val="43137"/>
                    </a:srgbClr>
                  </a:outerShdw>
                </a:effectLst>
                <a:latin typeface="+mj-lt"/>
                <a:cs typeface="+mn-cs"/>
              </a:rPr>
              <a:t>Mapper</a:t>
            </a:r>
            <a:r>
              <a:rPr lang="en-US" sz="2800" dirty="0">
                <a:solidFill>
                  <a:srgbClr val="C00000"/>
                </a:solidFill>
                <a:effectLst>
                  <a:outerShdw blurRad="38100" dist="38100" dir="2700000" algn="tl">
                    <a:srgbClr val="000000">
                      <a:alpha val="43137"/>
                    </a:srgbClr>
                  </a:outerShdw>
                </a:effectLst>
                <a:latin typeface="+mj-lt"/>
                <a:cs typeface="+mn-cs"/>
              </a:rPr>
              <a:t> bands and their uses</a:t>
            </a:r>
          </a:p>
        </p:txBody>
      </p:sp>
    </p:spTree>
    <p:extLst>
      <p:ext uri="{BB962C8B-B14F-4D97-AF65-F5344CB8AC3E}">
        <p14:creationId xmlns:p14="http://schemas.microsoft.com/office/powerpoint/2010/main" val="2594585672"/>
      </p:ext>
    </p:extLst>
  </p:cSld>
  <p:clrMapOvr>
    <a:masterClrMapping/>
  </p:clrMapOvr>
  <p:transition>
    <p:cover dir="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524000" y="685800"/>
            <a:ext cx="4038600" cy="492443"/>
          </a:xfrm>
          <a:prstGeom prst="rect">
            <a:avLst/>
          </a:prstGeom>
        </p:spPr>
        <p:txBody>
          <a:bodyPr vert="horz" wrap="square" lIns="0" tIns="0" rIns="0" bIns="0" rtlCol="0">
            <a:spAutoFit/>
          </a:bodyPr>
          <a:lstStyle/>
          <a:p>
            <a:pPr marL="9525"/>
            <a:r>
              <a:rPr sz="3200" b="1" spc="-15" dirty="0">
                <a:solidFill>
                  <a:srgbClr val="7E7E7E"/>
                </a:solidFill>
                <a:latin typeface="Arial"/>
                <a:cs typeface="Arial"/>
              </a:rPr>
              <a:t>Example:</a:t>
            </a:r>
            <a:r>
              <a:rPr sz="3200" b="1" spc="15" dirty="0">
                <a:solidFill>
                  <a:srgbClr val="7E7E7E"/>
                </a:solidFill>
                <a:latin typeface="Arial"/>
                <a:cs typeface="Arial"/>
              </a:rPr>
              <a:t> </a:t>
            </a:r>
            <a:r>
              <a:rPr sz="3200" b="1" spc="-15" dirty="0">
                <a:solidFill>
                  <a:srgbClr val="7E7E7E"/>
                </a:solidFill>
                <a:latin typeface="Arial"/>
                <a:cs typeface="Arial"/>
              </a:rPr>
              <a:t>Me</a:t>
            </a:r>
            <a:r>
              <a:rPr sz="3200" b="1" spc="-4" dirty="0">
                <a:solidFill>
                  <a:srgbClr val="7E7E7E"/>
                </a:solidFill>
                <a:latin typeface="Arial"/>
                <a:cs typeface="Arial"/>
              </a:rPr>
              <a:t>t</a:t>
            </a:r>
            <a:r>
              <a:rPr sz="3200" b="1" spc="-15" dirty="0">
                <a:solidFill>
                  <a:srgbClr val="7E7E7E"/>
                </a:solidFill>
                <a:latin typeface="Arial"/>
                <a:cs typeface="Arial"/>
              </a:rPr>
              <a:t>eo</a:t>
            </a:r>
            <a:endParaRPr sz="3200" b="1">
              <a:latin typeface="Arial"/>
              <a:cs typeface="Arial"/>
            </a:endParaRPr>
          </a:p>
        </p:txBody>
      </p:sp>
      <p:sp>
        <p:nvSpPr>
          <p:cNvPr id="11" name="object 11"/>
          <p:cNvSpPr/>
          <p:nvPr/>
        </p:nvSpPr>
        <p:spPr>
          <a:xfrm>
            <a:off x="1018032" y="1909381"/>
            <a:ext cx="7283758" cy="4297680"/>
          </a:xfrm>
          <a:prstGeom prst="rect">
            <a:avLst/>
          </a:prstGeom>
          <a:blipFill>
            <a:blip r:embed="rId3"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2718085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914400" y="152400"/>
            <a:ext cx="4095750" cy="32316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Example:</a:t>
            </a:r>
            <a:r>
              <a:rPr sz="2100" b="1" spc="19" dirty="0">
                <a:solidFill>
                  <a:srgbClr val="7E7E7E"/>
                </a:solidFill>
                <a:latin typeface="Arial"/>
                <a:cs typeface="Arial"/>
              </a:rPr>
              <a:t> </a:t>
            </a:r>
            <a:r>
              <a:rPr sz="2100" b="1" spc="-15" dirty="0">
                <a:solidFill>
                  <a:srgbClr val="7E7E7E"/>
                </a:solidFill>
                <a:latin typeface="Arial"/>
                <a:cs typeface="Arial"/>
              </a:rPr>
              <a:t>Me</a:t>
            </a:r>
            <a:r>
              <a:rPr sz="2100" b="1" spc="-4" dirty="0">
                <a:solidFill>
                  <a:srgbClr val="7E7E7E"/>
                </a:solidFill>
                <a:latin typeface="Arial"/>
                <a:cs typeface="Arial"/>
              </a:rPr>
              <a:t>t</a:t>
            </a:r>
            <a:r>
              <a:rPr sz="2100" b="1" spc="-15" dirty="0">
                <a:solidFill>
                  <a:srgbClr val="7E7E7E"/>
                </a:solidFill>
                <a:latin typeface="Arial"/>
                <a:cs typeface="Arial"/>
              </a:rPr>
              <a:t>eo</a:t>
            </a:r>
            <a:r>
              <a:rPr sz="2100" b="1" spc="23" dirty="0">
                <a:solidFill>
                  <a:srgbClr val="7E7E7E"/>
                </a:solidFill>
                <a:latin typeface="Arial"/>
                <a:cs typeface="Arial"/>
              </a:rPr>
              <a:t> </a:t>
            </a:r>
            <a:r>
              <a:rPr sz="2100" b="1" spc="-8" dirty="0">
                <a:solidFill>
                  <a:srgbClr val="7E7E7E"/>
                </a:solidFill>
                <a:latin typeface="Arial"/>
                <a:cs typeface="Arial"/>
              </a:rPr>
              <a:t>- </a:t>
            </a:r>
            <a:r>
              <a:rPr sz="2100" b="1" spc="-19" dirty="0">
                <a:solidFill>
                  <a:srgbClr val="7E7E7E"/>
                </a:solidFill>
                <a:latin typeface="Arial"/>
                <a:cs typeface="Arial"/>
              </a:rPr>
              <a:t>NO</a:t>
            </a:r>
            <a:r>
              <a:rPr sz="2100" b="1" spc="-26" dirty="0">
                <a:solidFill>
                  <a:srgbClr val="7E7E7E"/>
                </a:solidFill>
                <a:latin typeface="Arial"/>
                <a:cs typeface="Arial"/>
              </a:rPr>
              <a:t>A</a:t>
            </a:r>
            <a:r>
              <a:rPr sz="2100" b="1" spc="-19" dirty="0">
                <a:solidFill>
                  <a:srgbClr val="7E7E7E"/>
                </a:solidFill>
                <a:latin typeface="Arial"/>
                <a:cs typeface="Arial"/>
              </a:rPr>
              <a:t>A</a:t>
            </a:r>
            <a:r>
              <a:rPr sz="2100" b="1" spc="23" dirty="0">
                <a:solidFill>
                  <a:srgbClr val="7E7E7E"/>
                </a:solidFill>
                <a:latin typeface="Arial"/>
                <a:cs typeface="Arial"/>
              </a:rPr>
              <a:t> </a:t>
            </a:r>
            <a:r>
              <a:rPr sz="2100" b="1" spc="-15" dirty="0">
                <a:solidFill>
                  <a:srgbClr val="7E7E7E"/>
                </a:solidFill>
                <a:latin typeface="Arial"/>
                <a:cs typeface="Arial"/>
              </a:rPr>
              <a:t>AV</a:t>
            </a:r>
            <a:r>
              <a:rPr sz="2100" b="1" spc="-30" dirty="0">
                <a:solidFill>
                  <a:srgbClr val="7E7E7E"/>
                </a:solidFill>
                <a:latin typeface="Arial"/>
                <a:cs typeface="Arial"/>
              </a:rPr>
              <a:t>H</a:t>
            </a:r>
            <a:r>
              <a:rPr sz="2100" b="1" spc="-19" dirty="0">
                <a:solidFill>
                  <a:srgbClr val="7E7E7E"/>
                </a:solidFill>
                <a:latin typeface="Arial"/>
                <a:cs typeface="Arial"/>
              </a:rPr>
              <a:t>RR</a:t>
            </a:r>
            <a:endParaRPr sz="2100" dirty="0">
              <a:latin typeface="Arial"/>
              <a:cs typeface="Arial"/>
            </a:endParaRPr>
          </a:p>
        </p:txBody>
      </p:sp>
      <p:sp>
        <p:nvSpPr>
          <p:cNvPr id="11" name="object 11"/>
          <p:cNvSpPr/>
          <p:nvPr/>
        </p:nvSpPr>
        <p:spPr>
          <a:xfrm>
            <a:off x="914400" y="2057400"/>
            <a:ext cx="5638800" cy="4038600"/>
          </a:xfrm>
          <a:prstGeom prst="rect">
            <a:avLst/>
          </a:prstGeom>
          <a:blipFill>
            <a:blip r:embed="rId3" cstate="print"/>
            <a:stretch>
              <a:fillRect/>
            </a:stretch>
          </a:blipFill>
        </p:spPr>
        <p:txBody>
          <a:bodyPr wrap="square" lIns="0" tIns="0" rIns="0" bIns="0" rtlCol="0">
            <a:spAutoFit/>
          </a:bodyPr>
          <a:lstStyle/>
          <a:p>
            <a:endParaRPr sz="1350"/>
          </a:p>
        </p:txBody>
      </p:sp>
      <p:sp>
        <p:nvSpPr>
          <p:cNvPr id="13" name="object 13"/>
          <p:cNvSpPr/>
          <p:nvPr/>
        </p:nvSpPr>
        <p:spPr>
          <a:xfrm>
            <a:off x="1066800" y="757824"/>
            <a:ext cx="4964264" cy="1188720"/>
          </a:xfrm>
          <a:prstGeom prst="rect">
            <a:avLst/>
          </a:prstGeom>
          <a:blipFill>
            <a:blip r:embed="rId4"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65</a:t>
            </a:fld>
            <a:endParaRPr lang="en-US" dirty="0"/>
          </a:p>
        </p:txBody>
      </p:sp>
    </p:spTree>
    <p:extLst>
      <p:ext uri="{BB962C8B-B14F-4D97-AF65-F5344CB8AC3E}">
        <p14:creationId xmlns:p14="http://schemas.microsoft.com/office/powerpoint/2010/main" val="10172061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990601" y="804092"/>
            <a:ext cx="3115151" cy="32316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VHR</a:t>
            </a:r>
            <a:r>
              <a:rPr sz="2100" b="1" spc="-4" dirty="0">
                <a:solidFill>
                  <a:srgbClr val="7E7E7E"/>
                </a:solidFill>
                <a:latin typeface="Arial"/>
                <a:cs typeface="Arial"/>
              </a:rPr>
              <a:t> </a:t>
            </a:r>
            <a:r>
              <a:rPr sz="2100" b="1" spc="-15" dirty="0">
                <a:solidFill>
                  <a:srgbClr val="7E7E7E"/>
                </a:solidFill>
                <a:latin typeface="Arial"/>
                <a:cs typeface="Arial"/>
              </a:rPr>
              <a:t>e</a:t>
            </a:r>
            <a:r>
              <a:rPr sz="2100" b="1" spc="-11" dirty="0">
                <a:solidFill>
                  <a:srgbClr val="7E7E7E"/>
                </a:solidFill>
                <a:latin typeface="Arial"/>
                <a:cs typeface="Arial"/>
              </a:rPr>
              <a:t>xample:</a:t>
            </a:r>
            <a:r>
              <a:rPr sz="2100" b="1" spc="11" dirty="0">
                <a:solidFill>
                  <a:srgbClr val="7E7E7E"/>
                </a:solidFill>
                <a:latin typeface="Arial"/>
                <a:cs typeface="Arial"/>
              </a:rPr>
              <a:t> </a:t>
            </a:r>
            <a:r>
              <a:rPr sz="2100" b="1" spc="-15" dirty="0">
                <a:solidFill>
                  <a:srgbClr val="7E7E7E"/>
                </a:solidFill>
                <a:latin typeface="Arial"/>
                <a:cs typeface="Arial"/>
              </a:rPr>
              <a:t>GeoE</a:t>
            </a:r>
            <a:r>
              <a:rPr sz="2100" b="1" spc="-45" dirty="0">
                <a:solidFill>
                  <a:srgbClr val="7E7E7E"/>
                </a:solidFill>
                <a:latin typeface="Arial"/>
                <a:cs typeface="Arial"/>
              </a:rPr>
              <a:t>y</a:t>
            </a:r>
            <a:r>
              <a:rPr sz="2100" b="1" dirty="0">
                <a:solidFill>
                  <a:srgbClr val="7E7E7E"/>
                </a:solidFill>
                <a:latin typeface="Arial"/>
                <a:cs typeface="Arial"/>
              </a:rPr>
              <a:t>e-</a:t>
            </a:r>
            <a:r>
              <a:rPr sz="2100" b="1" spc="-15" dirty="0">
                <a:solidFill>
                  <a:srgbClr val="7E7E7E"/>
                </a:solidFill>
                <a:latin typeface="Arial"/>
                <a:cs typeface="Arial"/>
              </a:rPr>
              <a:t>1</a:t>
            </a:r>
            <a:endParaRPr sz="2100" dirty="0">
              <a:latin typeface="Arial"/>
              <a:cs typeface="Arial"/>
            </a:endParaRPr>
          </a:p>
        </p:txBody>
      </p:sp>
      <p:sp>
        <p:nvSpPr>
          <p:cNvPr id="11" name="object 11"/>
          <p:cNvSpPr/>
          <p:nvPr/>
        </p:nvSpPr>
        <p:spPr>
          <a:xfrm>
            <a:off x="990600" y="1219200"/>
            <a:ext cx="6946874" cy="4754880"/>
          </a:xfrm>
          <a:prstGeom prst="rect">
            <a:avLst/>
          </a:prstGeom>
          <a:blipFill>
            <a:blip r:embed="rId2"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66</a:t>
            </a:fld>
            <a:endParaRPr lang="en-US" dirty="0"/>
          </a:p>
        </p:txBody>
      </p:sp>
    </p:spTree>
    <p:extLst>
      <p:ext uri="{BB962C8B-B14F-4D97-AF65-F5344CB8AC3E}">
        <p14:creationId xmlns:p14="http://schemas.microsoft.com/office/powerpoint/2010/main" val="30703986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685800"/>
            <a:ext cx="7235190" cy="207749"/>
          </a:xfrm>
          <a:custGeom>
            <a:avLst/>
            <a:gdLst/>
            <a:ahLst/>
            <a:cxnLst/>
            <a:rect l="l" t="t" r="r" b="b"/>
            <a:pathLst>
              <a:path w="9646920">
                <a:moveTo>
                  <a:pt x="0" y="0"/>
                </a:moveTo>
                <a:lnTo>
                  <a:pt x="9646907" y="0"/>
                </a:lnTo>
              </a:path>
            </a:pathLst>
          </a:custGeom>
          <a:ln w="12700">
            <a:solidFill>
              <a:srgbClr val="808080"/>
            </a:solidFill>
          </a:ln>
        </p:spPr>
        <p:txBody>
          <a:bodyPr wrap="square" lIns="0" tIns="0" rIns="0" bIns="0" rtlCol="0">
            <a:spAutoFit/>
          </a:bodyPr>
          <a:lstStyle/>
          <a:p>
            <a:endParaRPr sz="1350"/>
          </a:p>
        </p:txBody>
      </p:sp>
      <p:sp>
        <p:nvSpPr>
          <p:cNvPr id="16" name="object 16"/>
          <p:cNvSpPr/>
          <p:nvPr/>
        </p:nvSpPr>
        <p:spPr>
          <a:xfrm>
            <a:off x="1045568" y="2895600"/>
            <a:ext cx="6593306" cy="2560320"/>
          </a:xfrm>
          <a:prstGeom prst="rect">
            <a:avLst/>
          </a:prstGeom>
          <a:blipFill>
            <a:blip r:embed="rId2" cstate="print"/>
            <a:stretch>
              <a:fillRect/>
            </a:stretch>
          </a:blipFill>
        </p:spPr>
        <p:txBody>
          <a:bodyPr wrap="square" lIns="0" tIns="0" rIns="0" bIns="0" rtlCol="0">
            <a:spAutoFit/>
          </a:bodyPr>
          <a:lstStyle/>
          <a:p>
            <a:endParaRPr sz="1350"/>
          </a:p>
        </p:txBody>
      </p:sp>
      <p:sp>
        <p:nvSpPr>
          <p:cNvPr id="17" name="object 17"/>
          <p:cNvSpPr txBox="1"/>
          <p:nvPr/>
        </p:nvSpPr>
        <p:spPr>
          <a:xfrm>
            <a:off x="1045568" y="152400"/>
            <a:ext cx="4149566" cy="242630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GeoE</a:t>
            </a:r>
            <a:r>
              <a:rPr sz="2100" b="1" spc="-45" dirty="0">
                <a:solidFill>
                  <a:srgbClr val="7E7E7E"/>
                </a:solidFill>
                <a:latin typeface="Arial"/>
                <a:cs typeface="Arial"/>
              </a:rPr>
              <a:t>y</a:t>
            </a:r>
            <a:r>
              <a:rPr sz="2100" b="1" spc="-15" dirty="0">
                <a:solidFill>
                  <a:srgbClr val="7E7E7E"/>
                </a:solidFill>
                <a:latin typeface="Arial"/>
                <a:cs typeface="Arial"/>
              </a:rPr>
              <a:t>e</a:t>
            </a:r>
            <a:r>
              <a:rPr sz="2100" b="1" spc="-4" dirty="0">
                <a:solidFill>
                  <a:srgbClr val="7E7E7E"/>
                </a:solidFill>
                <a:latin typeface="Arial"/>
                <a:cs typeface="Arial"/>
              </a:rPr>
              <a:t>-</a:t>
            </a:r>
            <a:r>
              <a:rPr sz="2100" b="1" spc="-15" dirty="0">
                <a:solidFill>
                  <a:srgbClr val="7E7E7E"/>
                </a:solidFill>
                <a:latin typeface="Arial"/>
                <a:cs typeface="Arial"/>
              </a:rPr>
              <a:t>1</a:t>
            </a:r>
            <a:r>
              <a:rPr sz="2100" b="1" spc="45" dirty="0">
                <a:solidFill>
                  <a:srgbClr val="7E7E7E"/>
                </a:solidFill>
                <a:latin typeface="Arial"/>
                <a:cs typeface="Arial"/>
              </a:rPr>
              <a:t> </a:t>
            </a:r>
            <a:r>
              <a:rPr sz="2100" b="1" spc="-15" dirty="0">
                <a:solidFill>
                  <a:srgbClr val="7E7E7E"/>
                </a:solidFill>
                <a:latin typeface="Arial"/>
                <a:cs typeface="Arial"/>
              </a:rPr>
              <a:t>spe</a:t>
            </a:r>
            <a:r>
              <a:rPr sz="2100" b="1" spc="-11" dirty="0">
                <a:solidFill>
                  <a:srgbClr val="7E7E7E"/>
                </a:solidFill>
                <a:latin typeface="Arial"/>
                <a:cs typeface="Arial"/>
              </a:rPr>
              <a:t>c</a:t>
            </a:r>
            <a:r>
              <a:rPr sz="2100" b="1" spc="-8" dirty="0">
                <a:solidFill>
                  <a:srgbClr val="7E7E7E"/>
                </a:solidFill>
                <a:latin typeface="Arial"/>
                <a:cs typeface="Arial"/>
              </a:rPr>
              <a:t>if</a:t>
            </a:r>
            <a:r>
              <a:rPr sz="2100" b="1" spc="-4" dirty="0">
                <a:solidFill>
                  <a:srgbClr val="7E7E7E"/>
                </a:solidFill>
                <a:latin typeface="Arial"/>
                <a:cs typeface="Arial"/>
              </a:rPr>
              <a:t>i</a:t>
            </a:r>
            <a:r>
              <a:rPr sz="2100" b="1" spc="-15" dirty="0">
                <a:solidFill>
                  <a:srgbClr val="7E7E7E"/>
                </a:solidFill>
                <a:latin typeface="Arial"/>
                <a:cs typeface="Arial"/>
              </a:rPr>
              <a:t>c</a:t>
            </a:r>
            <a:r>
              <a:rPr sz="2100" b="1" spc="-11" dirty="0">
                <a:solidFill>
                  <a:srgbClr val="7E7E7E"/>
                </a:solidFill>
                <a:latin typeface="Arial"/>
                <a:cs typeface="Arial"/>
              </a:rPr>
              <a:t>ations</a:t>
            </a:r>
            <a:endParaRPr sz="2100" dirty="0">
              <a:latin typeface="Arial"/>
              <a:cs typeface="Arial"/>
            </a:endParaRPr>
          </a:p>
          <a:p>
            <a:pPr marL="266700" indent="-257175">
              <a:spcBef>
                <a:spcPts val="1661"/>
              </a:spcBef>
              <a:buClr>
                <a:srgbClr val="FFBB20"/>
              </a:buClr>
              <a:buFont typeface="Wingdings"/>
              <a:buChar char=""/>
              <a:tabLst>
                <a:tab pos="266700" algn="l"/>
              </a:tabLst>
            </a:pPr>
            <a:r>
              <a:rPr sz="1500" dirty="0">
                <a:latin typeface="Arial"/>
                <a:cs typeface="Arial"/>
              </a:rPr>
              <a:t>Lau</a:t>
            </a:r>
            <a:r>
              <a:rPr sz="1500" spc="4" dirty="0">
                <a:latin typeface="Arial"/>
                <a:cs typeface="Arial"/>
              </a:rPr>
              <a:t>n</a:t>
            </a:r>
            <a:r>
              <a:rPr sz="1500" dirty="0">
                <a:latin typeface="Arial"/>
                <a:cs typeface="Arial"/>
              </a:rPr>
              <a:t>c</a:t>
            </a:r>
            <a:r>
              <a:rPr sz="1500" spc="4" dirty="0">
                <a:latin typeface="Arial"/>
                <a:cs typeface="Arial"/>
              </a:rPr>
              <a:t>h</a:t>
            </a:r>
            <a:r>
              <a:rPr sz="1500" dirty="0">
                <a:latin typeface="Arial"/>
                <a:cs typeface="Arial"/>
              </a:rPr>
              <a:t>ed</a:t>
            </a:r>
            <a:r>
              <a:rPr sz="1500" spc="-30" dirty="0">
                <a:latin typeface="Arial"/>
                <a:cs typeface="Arial"/>
              </a:rPr>
              <a:t> </a:t>
            </a:r>
            <a:r>
              <a:rPr sz="1500" dirty="0">
                <a:latin typeface="Arial"/>
                <a:cs typeface="Arial"/>
              </a:rPr>
              <a:t>in 2007</a:t>
            </a:r>
          </a:p>
          <a:p>
            <a:pPr marL="266700" indent="-257175">
              <a:spcBef>
                <a:spcPts val="360"/>
              </a:spcBef>
              <a:buClr>
                <a:srgbClr val="FFBB20"/>
              </a:buClr>
              <a:buFont typeface="Wingdings"/>
              <a:buChar char=""/>
              <a:tabLst>
                <a:tab pos="266700" algn="l"/>
              </a:tabLst>
            </a:pPr>
            <a:r>
              <a:rPr sz="1500" dirty="0">
                <a:latin typeface="Arial"/>
                <a:cs typeface="Arial"/>
              </a:rPr>
              <a:t>Su</a:t>
            </a:r>
            <a:r>
              <a:rPr sz="1500" spc="-4" dirty="0">
                <a:latin typeface="Arial"/>
                <a:cs typeface="Arial"/>
              </a:rPr>
              <a:t>n</a:t>
            </a:r>
            <a:r>
              <a:rPr sz="1500" dirty="0">
                <a:latin typeface="Arial"/>
                <a:cs typeface="Arial"/>
              </a:rPr>
              <a:t>-syn</a:t>
            </a:r>
            <a:r>
              <a:rPr sz="1500" spc="4" dirty="0">
                <a:latin typeface="Arial"/>
                <a:cs typeface="Arial"/>
              </a:rPr>
              <a:t>c</a:t>
            </a:r>
            <a:r>
              <a:rPr sz="1500" dirty="0">
                <a:latin typeface="Arial"/>
                <a:cs typeface="Arial"/>
              </a:rPr>
              <a:t>hr</a:t>
            </a:r>
            <a:r>
              <a:rPr sz="1500" spc="-8" dirty="0">
                <a:latin typeface="Arial"/>
                <a:cs typeface="Arial"/>
              </a:rPr>
              <a:t>o</a:t>
            </a:r>
            <a:r>
              <a:rPr sz="1500" dirty="0">
                <a:latin typeface="Arial"/>
                <a:cs typeface="Arial"/>
              </a:rPr>
              <a:t>nus</a:t>
            </a:r>
            <a:r>
              <a:rPr sz="1500" spc="-30" dirty="0">
                <a:latin typeface="Arial"/>
                <a:cs typeface="Arial"/>
              </a:rPr>
              <a:t> </a:t>
            </a:r>
            <a:r>
              <a:rPr sz="1500" dirty="0">
                <a:latin typeface="Arial"/>
                <a:cs typeface="Arial"/>
              </a:rPr>
              <a:t>orbit</a:t>
            </a:r>
          </a:p>
          <a:p>
            <a:pPr marL="266700" indent="-257175">
              <a:spcBef>
                <a:spcPts val="360"/>
              </a:spcBef>
              <a:buClr>
                <a:srgbClr val="FFBB20"/>
              </a:buClr>
              <a:buFont typeface="Wingdings"/>
              <a:buChar char=""/>
              <a:tabLst>
                <a:tab pos="266700" algn="l"/>
              </a:tabLst>
            </a:pPr>
            <a:r>
              <a:rPr sz="1500" dirty="0">
                <a:latin typeface="Arial"/>
                <a:cs typeface="Arial"/>
              </a:rPr>
              <a:t>Al</a:t>
            </a:r>
            <a:r>
              <a:rPr sz="1500" spc="-8" dirty="0">
                <a:latin typeface="Arial"/>
                <a:cs typeface="Arial"/>
              </a:rPr>
              <a:t>t</a:t>
            </a:r>
            <a:r>
              <a:rPr sz="1500" dirty="0">
                <a:latin typeface="Arial"/>
                <a:cs typeface="Arial"/>
              </a:rPr>
              <a:t>itude of</a:t>
            </a:r>
            <a:r>
              <a:rPr sz="1500" spc="-23" dirty="0">
                <a:latin typeface="Arial"/>
                <a:cs typeface="Arial"/>
              </a:rPr>
              <a:t> </a:t>
            </a:r>
            <a:r>
              <a:rPr sz="1500" dirty="0">
                <a:latin typeface="Arial"/>
                <a:cs typeface="Arial"/>
              </a:rPr>
              <a:t>684</a:t>
            </a:r>
            <a:r>
              <a:rPr sz="1500" spc="-11" dirty="0">
                <a:latin typeface="Arial"/>
                <a:cs typeface="Arial"/>
              </a:rPr>
              <a:t> </a:t>
            </a:r>
            <a:r>
              <a:rPr sz="1500" dirty="0">
                <a:latin typeface="Arial"/>
                <a:cs typeface="Arial"/>
              </a:rPr>
              <a:t>km</a:t>
            </a:r>
          </a:p>
          <a:p>
            <a:pPr marL="266700" indent="-257175">
              <a:spcBef>
                <a:spcPts val="360"/>
              </a:spcBef>
              <a:buClr>
                <a:srgbClr val="FFBB20"/>
              </a:buClr>
              <a:buFont typeface="Wingdings"/>
              <a:buChar char=""/>
              <a:tabLst>
                <a:tab pos="266700" algn="l"/>
              </a:tabLst>
            </a:pPr>
            <a:r>
              <a:rPr sz="1500" dirty="0">
                <a:latin typeface="Arial"/>
                <a:cs typeface="Arial"/>
              </a:rPr>
              <a:t>Rev</a:t>
            </a:r>
            <a:r>
              <a:rPr sz="1500" spc="-8" dirty="0">
                <a:latin typeface="Arial"/>
                <a:cs typeface="Arial"/>
              </a:rPr>
              <a:t>i</a:t>
            </a:r>
            <a:r>
              <a:rPr sz="1500" dirty="0">
                <a:latin typeface="Arial"/>
                <a:cs typeface="Arial"/>
              </a:rPr>
              <a:t>sit period:</a:t>
            </a:r>
            <a:r>
              <a:rPr sz="1500" spc="-23" dirty="0">
                <a:latin typeface="Arial"/>
                <a:cs typeface="Arial"/>
              </a:rPr>
              <a:t> </a:t>
            </a:r>
            <a:r>
              <a:rPr sz="1500" dirty="0">
                <a:latin typeface="Arial"/>
                <a:cs typeface="Arial"/>
              </a:rPr>
              <a:t>3 days</a:t>
            </a:r>
          </a:p>
          <a:p>
            <a:pPr marL="266700" indent="-257175">
              <a:spcBef>
                <a:spcPts val="360"/>
              </a:spcBef>
              <a:buClr>
                <a:srgbClr val="FFBB20"/>
              </a:buClr>
              <a:buFont typeface="Wingdings"/>
              <a:buChar char=""/>
              <a:tabLst>
                <a:tab pos="266700" algn="l"/>
              </a:tabLst>
            </a:pPr>
            <a:r>
              <a:rPr sz="1500" dirty="0">
                <a:latin typeface="Arial"/>
                <a:cs typeface="Arial"/>
              </a:rPr>
              <a:t>11-bit</a:t>
            </a:r>
            <a:r>
              <a:rPr sz="1500" spc="-26" dirty="0">
                <a:latin typeface="Arial"/>
                <a:cs typeface="Arial"/>
              </a:rPr>
              <a:t> </a:t>
            </a:r>
            <a:r>
              <a:rPr sz="1500" dirty="0">
                <a:latin typeface="Arial"/>
                <a:cs typeface="Arial"/>
              </a:rPr>
              <a:t>re</a:t>
            </a:r>
            <a:r>
              <a:rPr sz="1500" spc="4" dirty="0">
                <a:latin typeface="Arial"/>
                <a:cs typeface="Arial"/>
              </a:rPr>
              <a:t>s</a:t>
            </a:r>
            <a:r>
              <a:rPr sz="1500" dirty="0">
                <a:latin typeface="Arial"/>
                <a:cs typeface="Arial"/>
              </a:rPr>
              <a:t>olu</a:t>
            </a:r>
            <a:r>
              <a:rPr sz="1500" spc="-8" dirty="0">
                <a:latin typeface="Arial"/>
                <a:cs typeface="Arial"/>
              </a:rPr>
              <a:t>t</a:t>
            </a:r>
            <a:r>
              <a:rPr sz="1500" dirty="0">
                <a:latin typeface="Arial"/>
                <a:cs typeface="Arial"/>
              </a:rPr>
              <a:t>ion</a:t>
            </a:r>
          </a:p>
          <a:p>
            <a:pPr>
              <a:lnSpc>
                <a:spcPts val="750"/>
              </a:lnSpc>
              <a:spcBef>
                <a:spcPts val="9"/>
              </a:spcBef>
            </a:pPr>
            <a:endParaRPr sz="750" dirty="0"/>
          </a:p>
          <a:p>
            <a:pPr>
              <a:lnSpc>
                <a:spcPts val="1500"/>
              </a:lnSpc>
            </a:pPr>
            <a:endParaRPr sz="1500" dirty="0"/>
          </a:p>
          <a:p>
            <a:pPr marR="4763" algn="r"/>
            <a:r>
              <a:rPr sz="1500" b="1" dirty="0">
                <a:latin typeface="Arial"/>
                <a:cs typeface="Arial"/>
              </a:rPr>
              <a:t>Spectral</a:t>
            </a:r>
            <a:r>
              <a:rPr sz="1500" b="1" spc="-23" dirty="0">
                <a:latin typeface="Arial"/>
                <a:cs typeface="Arial"/>
              </a:rPr>
              <a:t> </a:t>
            </a:r>
            <a:r>
              <a:rPr sz="1500" b="1" dirty="0">
                <a:latin typeface="Arial"/>
                <a:cs typeface="Arial"/>
              </a:rPr>
              <a:t>bands</a:t>
            </a:r>
            <a:endParaRPr sz="1500" dirty="0">
              <a:latin typeface="Arial"/>
              <a:cs typeface="Arial"/>
            </a:endParaRPr>
          </a:p>
        </p:txBody>
      </p:sp>
      <p:sp>
        <p:nvSpPr>
          <p:cNvPr id="3" name="Slide Number Placeholder 2"/>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42705746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45568" y="1970485"/>
            <a:ext cx="7235190" cy="207749"/>
          </a:xfrm>
          <a:custGeom>
            <a:avLst/>
            <a:gdLst/>
            <a:ahLst/>
            <a:cxnLst/>
            <a:rect l="l" t="t" r="r" b="b"/>
            <a:pathLst>
              <a:path w="9646920">
                <a:moveTo>
                  <a:pt x="0" y="0"/>
                </a:moveTo>
                <a:lnTo>
                  <a:pt x="9646907" y="0"/>
                </a:lnTo>
              </a:path>
            </a:pathLst>
          </a:custGeom>
          <a:ln w="12700">
            <a:solidFill>
              <a:srgbClr val="808080"/>
            </a:solidFill>
          </a:ln>
        </p:spPr>
        <p:txBody>
          <a:bodyPr wrap="square" lIns="0" tIns="0" rIns="0" bIns="0" rtlCol="0">
            <a:spAutoFit/>
          </a:bodyPr>
          <a:lstStyle/>
          <a:p>
            <a:endParaRPr sz="1350"/>
          </a:p>
        </p:txBody>
      </p:sp>
      <p:sp>
        <p:nvSpPr>
          <p:cNvPr id="16" name="object 16"/>
          <p:cNvSpPr/>
          <p:nvPr/>
        </p:nvSpPr>
        <p:spPr>
          <a:xfrm>
            <a:off x="1051026" y="2713768"/>
            <a:ext cx="7816248" cy="2377440"/>
          </a:xfrm>
          <a:prstGeom prst="rect">
            <a:avLst/>
          </a:prstGeom>
          <a:blipFill>
            <a:blip r:embed="rId3" cstate="print"/>
            <a:stretch>
              <a:fillRect/>
            </a:stretch>
          </a:blipFill>
        </p:spPr>
        <p:txBody>
          <a:bodyPr wrap="square" lIns="0" tIns="0" rIns="0" bIns="0" rtlCol="0">
            <a:spAutoFit/>
          </a:bodyPr>
          <a:lstStyle/>
          <a:p>
            <a:endParaRPr sz="1350"/>
          </a:p>
        </p:txBody>
      </p:sp>
      <p:sp>
        <p:nvSpPr>
          <p:cNvPr id="17" name="object 17"/>
          <p:cNvSpPr txBox="1"/>
          <p:nvPr/>
        </p:nvSpPr>
        <p:spPr>
          <a:xfrm>
            <a:off x="1017574" y="1582198"/>
            <a:ext cx="4119563" cy="864339"/>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Example:</a:t>
            </a:r>
            <a:r>
              <a:rPr sz="2100" b="1" spc="15" dirty="0">
                <a:solidFill>
                  <a:srgbClr val="7E7E7E"/>
                </a:solidFill>
                <a:latin typeface="Arial"/>
                <a:cs typeface="Arial"/>
              </a:rPr>
              <a:t> </a:t>
            </a:r>
            <a:r>
              <a:rPr sz="2100" b="1" spc="-15" dirty="0">
                <a:solidFill>
                  <a:srgbClr val="7E7E7E"/>
                </a:solidFill>
                <a:latin typeface="Arial"/>
                <a:cs typeface="Arial"/>
              </a:rPr>
              <a:t>S</a:t>
            </a:r>
            <a:r>
              <a:rPr sz="2100" b="1" spc="-26" dirty="0">
                <a:solidFill>
                  <a:srgbClr val="7E7E7E"/>
                </a:solidFill>
                <a:latin typeface="Arial"/>
                <a:cs typeface="Arial"/>
              </a:rPr>
              <a:t>P</a:t>
            </a:r>
            <a:r>
              <a:rPr sz="2100" b="1" spc="-15" dirty="0">
                <a:solidFill>
                  <a:srgbClr val="7E7E7E"/>
                </a:solidFill>
                <a:latin typeface="Arial"/>
                <a:cs typeface="Arial"/>
              </a:rPr>
              <a:t>OT</a:t>
            </a:r>
            <a:endParaRPr sz="2100">
              <a:latin typeface="Arial"/>
              <a:cs typeface="Arial"/>
            </a:endParaRPr>
          </a:p>
          <a:p>
            <a:pPr marL="9525">
              <a:spcBef>
                <a:spcPts val="1650"/>
              </a:spcBef>
            </a:pPr>
            <a:r>
              <a:rPr sz="2100" b="1" spc="-23" dirty="0">
                <a:latin typeface="Arial"/>
                <a:cs typeface="Arial"/>
              </a:rPr>
              <a:t>S</a:t>
            </a:r>
            <a:r>
              <a:rPr dirty="0">
                <a:latin typeface="Arial"/>
                <a:cs typeface="Arial"/>
              </a:rPr>
              <a:t>ystème</a:t>
            </a:r>
            <a:r>
              <a:rPr spc="-8" dirty="0">
                <a:latin typeface="Arial"/>
                <a:cs typeface="Arial"/>
              </a:rPr>
              <a:t> </a:t>
            </a:r>
            <a:r>
              <a:rPr sz="2100" b="1" spc="-19" dirty="0">
                <a:latin typeface="Arial"/>
                <a:cs typeface="Arial"/>
              </a:rPr>
              <a:t>P</a:t>
            </a:r>
            <a:r>
              <a:rPr dirty="0">
                <a:latin typeface="Arial"/>
                <a:cs typeface="Arial"/>
              </a:rPr>
              <a:t>our l</a:t>
            </a:r>
            <a:r>
              <a:rPr spc="-4" dirty="0">
                <a:latin typeface="Arial"/>
                <a:cs typeface="Arial"/>
              </a:rPr>
              <a:t>'</a:t>
            </a:r>
            <a:r>
              <a:rPr sz="2100" b="1" spc="-26" dirty="0">
                <a:latin typeface="Arial"/>
                <a:cs typeface="Arial"/>
              </a:rPr>
              <a:t>O</a:t>
            </a:r>
            <a:r>
              <a:rPr dirty="0">
                <a:latin typeface="Arial"/>
                <a:cs typeface="Arial"/>
              </a:rPr>
              <a:t>bservation</a:t>
            </a:r>
            <a:r>
              <a:rPr spc="23" dirty="0">
                <a:latin typeface="Arial"/>
                <a:cs typeface="Arial"/>
              </a:rPr>
              <a:t> </a:t>
            </a:r>
            <a:r>
              <a:rPr dirty="0">
                <a:latin typeface="Arial"/>
                <a:cs typeface="Arial"/>
              </a:rPr>
              <a:t>de la</a:t>
            </a:r>
            <a:r>
              <a:rPr spc="8" dirty="0">
                <a:latin typeface="Arial"/>
                <a:cs typeface="Arial"/>
              </a:rPr>
              <a:t> </a:t>
            </a:r>
            <a:r>
              <a:rPr sz="2100" b="1" spc="-23" dirty="0">
                <a:latin typeface="Arial"/>
                <a:cs typeface="Arial"/>
              </a:rPr>
              <a:t>T</a:t>
            </a:r>
            <a:r>
              <a:rPr dirty="0">
                <a:latin typeface="Arial"/>
                <a:cs typeface="Arial"/>
              </a:rPr>
              <a:t>erre</a:t>
            </a:r>
            <a:endParaRPr>
              <a:latin typeface="Arial"/>
              <a:cs typeface="Arial"/>
            </a:endParaRPr>
          </a:p>
        </p:txBody>
      </p:sp>
      <p:sp>
        <p:nvSpPr>
          <p:cNvPr id="22" name="Rectangle 21"/>
          <p:cNvSpPr/>
          <p:nvPr/>
        </p:nvSpPr>
        <p:spPr>
          <a:xfrm>
            <a:off x="1017574" y="5294571"/>
            <a:ext cx="7693289" cy="715581"/>
          </a:xfrm>
          <a:prstGeom prst="rect">
            <a:avLst/>
          </a:prstGeom>
        </p:spPr>
        <p:txBody>
          <a:bodyPr wrap="square">
            <a:spAutoFit/>
          </a:bodyPr>
          <a:lstStyle/>
          <a:p>
            <a:pPr marL="9525" marR="4763">
              <a:spcBef>
                <a:spcPts val="1654"/>
              </a:spcBef>
            </a:pPr>
            <a:r>
              <a:rPr lang="en-US" sz="1350" dirty="0">
                <a:latin typeface="Arial"/>
                <a:cs typeface="Arial"/>
              </a:rPr>
              <a:t>A variety</a:t>
            </a:r>
            <a:r>
              <a:rPr lang="en-US" sz="1350" spc="-11" dirty="0">
                <a:latin typeface="Arial"/>
                <a:cs typeface="Arial"/>
              </a:rPr>
              <a:t> </a:t>
            </a:r>
            <a:r>
              <a:rPr lang="en-US" sz="1350" dirty="0">
                <a:latin typeface="Arial"/>
                <a:cs typeface="Arial"/>
              </a:rPr>
              <a:t>of </a:t>
            </a:r>
            <a:r>
              <a:rPr lang="en-US" sz="1350" spc="4" dirty="0">
                <a:latin typeface="Arial"/>
                <a:cs typeface="Arial"/>
              </a:rPr>
              <a:t>e</a:t>
            </a:r>
            <a:r>
              <a:rPr lang="en-US" sz="1350" dirty="0">
                <a:latin typeface="Arial"/>
                <a:cs typeface="Arial"/>
              </a:rPr>
              <a:t>xisting</a:t>
            </a:r>
            <a:r>
              <a:rPr lang="en-US" sz="1350" spc="-8" dirty="0">
                <a:latin typeface="Arial"/>
                <a:cs typeface="Arial"/>
              </a:rPr>
              <a:t> </a:t>
            </a:r>
            <a:r>
              <a:rPr lang="en-US" sz="1350" dirty="0">
                <a:latin typeface="Arial"/>
                <a:cs typeface="Arial"/>
              </a:rPr>
              <a:t>satellite</a:t>
            </a:r>
            <a:r>
              <a:rPr lang="en-US" sz="1350" spc="-8" dirty="0">
                <a:latin typeface="Arial"/>
                <a:cs typeface="Arial"/>
              </a:rPr>
              <a:t> </a:t>
            </a:r>
            <a:r>
              <a:rPr lang="en-US" sz="1350" dirty="0">
                <a:latin typeface="Arial"/>
                <a:cs typeface="Arial"/>
              </a:rPr>
              <a:t>platforms</a:t>
            </a:r>
            <a:r>
              <a:rPr lang="en-US" sz="1350" spc="-15" dirty="0">
                <a:latin typeface="Arial"/>
                <a:cs typeface="Arial"/>
              </a:rPr>
              <a:t> </a:t>
            </a:r>
            <a:r>
              <a:rPr lang="en-US" sz="1350" dirty="0">
                <a:latin typeface="Arial"/>
                <a:cs typeface="Arial"/>
              </a:rPr>
              <a:t>and</a:t>
            </a:r>
            <a:r>
              <a:rPr lang="en-US" sz="1350" spc="4" dirty="0">
                <a:latin typeface="Arial"/>
                <a:cs typeface="Arial"/>
              </a:rPr>
              <a:t> </a:t>
            </a:r>
            <a:r>
              <a:rPr lang="en-US" sz="1350" dirty="0">
                <a:latin typeface="Arial"/>
                <a:cs typeface="Arial"/>
              </a:rPr>
              <a:t>sen</a:t>
            </a:r>
            <a:r>
              <a:rPr lang="en-US" sz="1350" spc="4" dirty="0">
                <a:latin typeface="Arial"/>
                <a:cs typeface="Arial"/>
              </a:rPr>
              <a:t>s</a:t>
            </a:r>
            <a:r>
              <a:rPr lang="en-US" sz="1350" dirty="0">
                <a:latin typeface="Arial"/>
                <a:cs typeface="Arial"/>
              </a:rPr>
              <a:t>ors</a:t>
            </a:r>
            <a:r>
              <a:rPr lang="en-US" sz="1350" spc="-26" dirty="0">
                <a:latin typeface="Arial"/>
                <a:cs typeface="Arial"/>
              </a:rPr>
              <a:t> </a:t>
            </a:r>
            <a:r>
              <a:rPr lang="en-US" sz="1350" dirty="0">
                <a:latin typeface="Arial"/>
                <a:cs typeface="Arial"/>
              </a:rPr>
              <a:t>offer the u</a:t>
            </a:r>
            <a:r>
              <a:rPr lang="en-US" sz="1350" spc="4" dirty="0">
                <a:latin typeface="Arial"/>
                <a:cs typeface="Arial"/>
              </a:rPr>
              <a:t>s</a:t>
            </a:r>
            <a:r>
              <a:rPr lang="en-US" sz="1350" dirty="0">
                <a:latin typeface="Arial"/>
                <a:cs typeface="Arial"/>
              </a:rPr>
              <a:t>er</a:t>
            </a:r>
            <a:r>
              <a:rPr lang="en-US" sz="1350" spc="-11" dirty="0">
                <a:latin typeface="Arial"/>
                <a:cs typeface="Arial"/>
              </a:rPr>
              <a:t> </a:t>
            </a:r>
            <a:r>
              <a:rPr lang="en-US" sz="1350" dirty="0">
                <a:latin typeface="Arial"/>
                <a:cs typeface="Arial"/>
              </a:rPr>
              <a:t>a</a:t>
            </a:r>
            <a:r>
              <a:rPr lang="en-US" sz="1350" spc="8" dirty="0">
                <a:latin typeface="Arial"/>
                <a:cs typeface="Arial"/>
              </a:rPr>
              <a:t> </a:t>
            </a:r>
            <a:r>
              <a:rPr lang="en-US" sz="1350" dirty="0">
                <a:latin typeface="Arial"/>
                <a:cs typeface="Arial"/>
              </a:rPr>
              <a:t>wide</a:t>
            </a:r>
            <a:r>
              <a:rPr lang="en-US" sz="1350" spc="-8" dirty="0">
                <a:latin typeface="Arial"/>
                <a:cs typeface="Arial"/>
              </a:rPr>
              <a:t> </a:t>
            </a:r>
            <a:r>
              <a:rPr lang="en-US" sz="1350" dirty="0">
                <a:latin typeface="Arial"/>
                <a:cs typeface="Arial"/>
              </a:rPr>
              <a:t>ran</a:t>
            </a:r>
            <a:r>
              <a:rPr lang="en-US" sz="1350" spc="4" dirty="0">
                <a:latin typeface="Arial"/>
                <a:cs typeface="Arial"/>
              </a:rPr>
              <a:t>g</a:t>
            </a:r>
            <a:r>
              <a:rPr lang="en-US" sz="1350" dirty="0">
                <a:latin typeface="Arial"/>
                <a:cs typeface="Arial"/>
              </a:rPr>
              <a:t>e</a:t>
            </a:r>
            <a:r>
              <a:rPr lang="en-US" sz="1350" spc="-11" dirty="0">
                <a:latin typeface="Arial"/>
                <a:cs typeface="Arial"/>
              </a:rPr>
              <a:t> </a:t>
            </a:r>
            <a:r>
              <a:rPr lang="en-US" sz="1350" dirty="0">
                <a:latin typeface="Arial"/>
                <a:cs typeface="Arial"/>
              </a:rPr>
              <a:t>of</a:t>
            </a:r>
            <a:r>
              <a:rPr lang="en-US" sz="1350" spc="4" dirty="0">
                <a:latin typeface="Arial"/>
                <a:cs typeface="Arial"/>
              </a:rPr>
              <a:t> </a:t>
            </a:r>
            <a:r>
              <a:rPr lang="en-US" sz="1350" dirty="0">
                <a:latin typeface="Arial"/>
                <a:cs typeface="Arial"/>
              </a:rPr>
              <a:t>a</a:t>
            </a:r>
            <a:r>
              <a:rPr lang="en-US" sz="1350" spc="4" dirty="0">
                <a:latin typeface="Arial"/>
                <a:cs typeface="Arial"/>
              </a:rPr>
              <a:t>p</a:t>
            </a:r>
            <a:r>
              <a:rPr lang="en-US" sz="1350" dirty="0">
                <a:latin typeface="Arial"/>
                <a:cs typeface="Arial"/>
              </a:rPr>
              <a:t>plic</a:t>
            </a:r>
            <a:r>
              <a:rPr lang="en-US" sz="1350" spc="4" dirty="0">
                <a:latin typeface="Arial"/>
                <a:cs typeface="Arial"/>
              </a:rPr>
              <a:t>a</a:t>
            </a:r>
            <a:r>
              <a:rPr lang="en-US" sz="1350" dirty="0">
                <a:latin typeface="Arial"/>
                <a:cs typeface="Arial"/>
              </a:rPr>
              <a:t>tion</a:t>
            </a:r>
            <a:r>
              <a:rPr lang="en-US" sz="1350" spc="4" dirty="0">
                <a:latin typeface="Arial"/>
                <a:cs typeface="Arial"/>
              </a:rPr>
              <a:t>s</a:t>
            </a:r>
            <a:r>
              <a:rPr lang="en-US" sz="1350" dirty="0">
                <a:latin typeface="Arial"/>
                <a:cs typeface="Arial"/>
              </a:rPr>
              <a:t>.</a:t>
            </a:r>
            <a:r>
              <a:rPr lang="en-US" sz="1350" spc="-15" dirty="0">
                <a:latin typeface="Arial"/>
                <a:cs typeface="Arial"/>
              </a:rPr>
              <a:t> </a:t>
            </a:r>
            <a:r>
              <a:rPr lang="en-US" sz="1350" dirty="0">
                <a:latin typeface="Arial"/>
                <a:cs typeface="Arial"/>
              </a:rPr>
              <a:t>T</a:t>
            </a:r>
            <a:r>
              <a:rPr lang="en-US" sz="1350" spc="4" dirty="0">
                <a:latin typeface="Arial"/>
                <a:cs typeface="Arial"/>
              </a:rPr>
              <a:t>h</a:t>
            </a:r>
            <a:r>
              <a:rPr lang="en-US" sz="1350" dirty="0">
                <a:latin typeface="Arial"/>
                <a:cs typeface="Arial"/>
              </a:rPr>
              <a:t>e</a:t>
            </a:r>
            <a:r>
              <a:rPr lang="en-US" sz="1350" spc="-11" dirty="0">
                <a:latin typeface="Arial"/>
                <a:cs typeface="Arial"/>
              </a:rPr>
              <a:t> </a:t>
            </a:r>
            <a:r>
              <a:rPr lang="en-US" sz="1350" dirty="0">
                <a:latin typeface="Arial"/>
                <a:cs typeface="Arial"/>
              </a:rPr>
              <a:t>trend in</a:t>
            </a:r>
            <a:r>
              <a:rPr lang="en-US" sz="1350" spc="8" dirty="0">
                <a:latin typeface="Arial"/>
                <a:cs typeface="Arial"/>
              </a:rPr>
              <a:t> </a:t>
            </a:r>
            <a:r>
              <a:rPr lang="en-US" sz="1350" dirty="0">
                <a:latin typeface="Arial"/>
                <a:cs typeface="Arial"/>
              </a:rPr>
              <a:t>tec</a:t>
            </a:r>
            <a:r>
              <a:rPr lang="en-US" sz="1350" spc="4" dirty="0">
                <a:latin typeface="Arial"/>
                <a:cs typeface="Arial"/>
              </a:rPr>
              <a:t>h</a:t>
            </a:r>
            <a:r>
              <a:rPr lang="en-US" sz="1350" dirty="0">
                <a:latin typeface="Arial"/>
                <a:cs typeface="Arial"/>
              </a:rPr>
              <a:t>n</a:t>
            </a:r>
            <a:r>
              <a:rPr lang="en-US" sz="1350" spc="4" dirty="0">
                <a:latin typeface="Arial"/>
                <a:cs typeface="Arial"/>
              </a:rPr>
              <a:t>o</a:t>
            </a:r>
            <a:r>
              <a:rPr lang="en-US" sz="1350" dirty="0">
                <a:latin typeface="Arial"/>
                <a:cs typeface="Arial"/>
              </a:rPr>
              <a:t>logi</a:t>
            </a:r>
            <a:r>
              <a:rPr lang="en-US" sz="1350" spc="4" dirty="0">
                <a:latin typeface="Arial"/>
                <a:cs typeface="Arial"/>
              </a:rPr>
              <a:t>c</a:t>
            </a:r>
            <a:r>
              <a:rPr lang="en-US" sz="1350" dirty="0">
                <a:latin typeface="Arial"/>
                <a:cs typeface="Arial"/>
              </a:rPr>
              <a:t>al d</a:t>
            </a:r>
            <a:r>
              <a:rPr lang="en-US" sz="1350" spc="4" dirty="0">
                <a:latin typeface="Arial"/>
                <a:cs typeface="Arial"/>
              </a:rPr>
              <a:t>e</a:t>
            </a:r>
            <a:r>
              <a:rPr lang="en-US" sz="1350" dirty="0">
                <a:latin typeface="Arial"/>
                <a:cs typeface="Arial"/>
              </a:rPr>
              <a:t>v</a:t>
            </a:r>
            <a:r>
              <a:rPr lang="en-US" sz="1350" spc="4" dirty="0">
                <a:latin typeface="Arial"/>
                <a:cs typeface="Arial"/>
              </a:rPr>
              <a:t>e</a:t>
            </a:r>
            <a:r>
              <a:rPr lang="en-US" sz="1350" dirty="0">
                <a:latin typeface="Arial"/>
                <a:cs typeface="Arial"/>
              </a:rPr>
              <a:t>lop</a:t>
            </a:r>
            <a:r>
              <a:rPr lang="en-US" sz="1350" spc="4" dirty="0">
                <a:latin typeface="Arial"/>
                <a:cs typeface="Arial"/>
              </a:rPr>
              <a:t>m</a:t>
            </a:r>
            <a:r>
              <a:rPr lang="en-US" sz="1350" dirty="0">
                <a:latin typeface="Arial"/>
                <a:cs typeface="Arial"/>
              </a:rPr>
              <a:t>e</a:t>
            </a:r>
            <a:r>
              <a:rPr lang="en-US" sz="1350" spc="4" dirty="0">
                <a:latin typeface="Arial"/>
                <a:cs typeface="Arial"/>
              </a:rPr>
              <a:t>n</a:t>
            </a:r>
            <a:r>
              <a:rPr lang="en-US" sz="1350" dirty="0">
                <a:latin typeface="Arial"/>
                <a:cs typeface="Arial"/>
              </a:rPr>
              <a:t>t</a:t>
            </a:r>
            <a:r>
              <a:rPr lang="en-US" sz="1350" spc="-26" dirty="0">
                <a:latin typeface="Arial"/>
                <a:cs typeface="Arial"/>
              </a:rPr>
              <a:t> </a:t>
            </a:r>
            <a:r>
              <a:rPr lang="en-US" sz="1350" dirty="0">
                <a:latin typeface="Arial"/>
                <a:cs typeface="Arial"/>
              </a:rPr>
              <a:t>is tow</a:t>
            </a:r>
            <a:r>
              <a:rPr lang="en-US" sz="1350" spc="4" dirty="0">
                <a:latin typeface="Arial"/>
                <a:cs typeface="Arial"/>
              </a:rPr>
              <a:t>a</a:t>
            </a:r>
            <a:r>
              <a:rPr lang="en-US" sz="1350" dirty="0">
                <a:latin typeface="Arial"/>
                <a:cs typeface="Arial"/>
              </a:rPr>
              <a:t>rds</a:t>
            </a:r>
            <a:r>
              <a:rPr lang="en-US" sz="1350" spc="-8" dirty="0">
                <a:latin typeface="Arial"/>
                <a:cs typeface="Arial"/>
              </a:rPr>
              <a:t> </a:t>
            </a:r>
            <a:r>
              <a:rPr lang="en-US" sz="1350" dirty="0">
                <a:latin typeface="Arial"/>
                <a:cs typeface="Arial"/>
              </a:rPr>
              <a:t>a more</a:t>
            </a:r>
            <a:r>
              <a:rPr lang="en-US" sz="1350" spc="-8" dirty="0">
                <a:latin typeface="Arial"/>
                <a:cs typeface="Arial"/>
              </a:rPr>
              <a:t> </a:t>
            </a:r>
            <a:r>
              <a:rPr lang="en-US" sz="1350" dirty="0">
                <a:latin typeface="Arial"/>
                <a:cs typeface="Arial"/>
              </a:rPr>
              <a:t>rapid a</a:t>
            </a:r>
            <a:r>
              <a:rPr lang="en-US" sz="1350" spc="8" dirty="0">
                <a:latin typeface="Arial"/>
                <a:cs typeface="Arial"/>
              </a:rPr>
              <a:t>v</a:t>
            </a:r>
            <a:r>
              <a:rPr lang="en-US" sz="1350" dirty="0">
                <a:latin typeface="Arial"/>
                <a:cs typeface="Arial"/>
              </a:rPr>
              <a:t>aila</a:t>
            </a:r>
            <a:r>
              <a:rPr lang="en-US" sz="1350" spc="4" dirty="0">
                <a:latin typeface="Arial"/>
                <a:cs typeface="Arial"/>
              </a:rPr>
              <a:t>b</a:t>
            </a:r>
            <a:r>
              <a:rPr lang="en-US" sz="1350" dirty="0">
                <a:latin typeface="Arial"/>
                <a:cs typeface="Arial"/>
              </a:rPr>
              <a:t>ili</a:t>
            </a:r>
            <a:r>
              <a:rPr lang="en-US" sz="1350" spc="-11" dirty="0">
                <a:latin typeface="Arial"/>
                <a:cs typeface="Arial"/>
              </a:rPr>
              <a:t>t</a:t>
            </a:r>
            <a:r>
              <a:rPr lang="en-US" sz="1350" dirty="0">
                <a:latin typeface="Arial"/>
                <a:cs typeface="Arial"/>
              </a:rPr>
              <a:t>y</a:t>
            </a:r>
            <a:r>
              <a:rPr lang="en-US" sz="1350" spc="-15" dirty="0">
                <a:latin typeface="Arial"/>
                <a:cs typeface="Arial"/>
              </a:rPr>
              <a:t> </a:t>
            </a:r>
            <a:r>
              <a:rPr lang="en-US" sz="1350" dirty="0">
                <a:latin typeface="Arial"/>
                <a:cs typeface="Arial"/>
              </a:rPr>
              <a:t>a</a:t>
            </a:r>
            <a:r>
              <a:rPr lang="en-US" sz="1350" spc="4" dirty="0">
                <a:latin typeface="Arial"/>
                <a:cs typeface="Arial"/>
              </a:rPr>
              <a:t>n</a:t>
            </a:r>
            <a:r>
              <a:rPr lang="en-US" sz="1350" dirty="0">
                <a:latin typeface="Arial"/>
                <a:cs typeface="Arial"/>
              </a:rPr>
              <a:t>d a hig</a:t>
            </a:r>
            <a:r>
              <a:rPr lang="en-US" sz="1350" spc="4" dirty="0">
                <a:latin typeface="Arial"/>
                <a:cs typeface="Arial"/>
              </a:rPr>
              <a:t>h</a:t>
            </a:r>
            <a:r>
              <a:rPr lang="en-US" sz="1350" dirty="0">
                <a:latin typeface="Arial"/>
                <a:cs typeface="Arial"/>
              </a:rPr>
              <a:t>er res</a:t>
            </a:r>
            <a:r>
              <a:rPr lang="en-US" sz="1350" spc="4" dirty="0">
                <a:latin typeface="Arial"/>
                <a:cs typeface="Arial"/>
              </a:rPr>
              <a:t>o</a:t>
            </a:r>
            <a:r>
              <a:rPr lang="en-US" sz="1350" dirty="0">
                <a:latin typeface="Arial"/>
                <a:cs typeface="Arial"/>
              </a:rPr>
              <a:t>lution</a:t>
            </a:r>
            <a:r>
              <a:rPr lang="en-US" sz="1350" spc="-8" dirty="0">
                <a:latin typeface="Arial"/>
                <a:cs typeface="Arial"/>
              </a:rPr>
              <a:t> </a:t>
            </a:r>
            <a:r>
              <a:rPr lang="en-US" sz="1350" dirty="0">
                <a:latin typeface="Arial"/>
                <a:cs typeface="Arial"/>
              </a:rPr>
              <a:t>of</a:t>
            </a:r>
            <a:r>
              <a:rPr lang="en-US" sz="1350" spc="4" dirty="0">
                <a:latin typeface="Arial"/>
                <a:cs typeface="Arial"/>
              </a:rPr>
              <a:t> </a:t>
            </a:r>
            <a:r>
              <a:rPr lang="en-US" sz="1350" dirty="0">
                <a:latin typeface="Arial"/>
                <a:cs typeface="Arial"/>
              </a:rPr>
              <a:t>the s</a:t>
            </a:r>
            <a:r>
              <a:rPr lang="en-US" sz="1350" spc="4" dirty="0">
                <a:latin typeface="Arial"/>
                <a:cs typeface="Arial"/>
              </a:rPr>
              <a:t>a</a:t>
            </a:r>
            <a:r>
              <a:rPr lang="en-US" sz="1350" dirty="0">
                <a:latin typeface="Arial"/>
                <a:cs typeface="Arial"/>
              </a:rPr>
              <a:t>telli</a:t>
            </a:r>
            <a:r>
              <a:rPr lang="en-US" sz="1350" spc="-11" dirty="0">
                <a:latin typeface="Arial"/>
                <a:cs typeface="Arial"/>
              </a:rPr>
              <a:t>t</a:t>
            </a:r>
            <a:r>
              <a:rPr lang="en-US" sz="1350" dirty="0">
                <a:latin typeface="Arial"/>
                <a:cs typeface="Arial"/>
              </a:rPr>
              <a:t>e d</a:t>
            </a:r>
            <a:r>
              <a:rPr lang="en-US" sz="1350" spc="4" dirty="0">
                <a:latin typeface="Arial"/>
                <a:cs typeface="Arial"/>
              </a:rPr>
              <a:t>a</a:t>
            </a:r>
            <a:r>
              <a:rPr lang="en-US" sz="1350" dirty="0">
                <a:latin typeface="Arial"/>
                <a:cs typeface="Arial"/>
              </a:rPr>
              <a:t>ta.</a:t>
            </a:r>
          </a:p>
        </p:txBody>
      </p:sp>
      <p:sp>
        <p:nvSpPr>
          <p:cNvPr id="3" name="Slide Number Placeholder 2"/>
          <p:cNvSpPr>
            <a:spLocks noGrp="1"/>
          </p:cNvSpPr>
          <p:nvPr>
            <p:ph type="sldNum" sz="quarter" idx="12"/>
          </p:nvPr>
        </p:nvSpPr>
        <p:spPr/>
        <p:txBody>
          <a:bodyPr/>
          <a:lstStyle/>
          <a:p>
            <a:fld id="{D57F1E4F-1CFF-5643-939E-02111984F565}" type="slidenum">
              <a:rPr lang="en-US" smtClean="0"/>
              <a:t>68</a:t>
            </a:fld>
            <a:endParaRPr lang="en-US" dirty="0"/>
          </a:p>
        </p:txBody>
      </p:sp>
    </p:spTree>
    <p:extLst>
      <p:ext uri="{BB962C8B-B14F-4D97-AF65-F5344CB8AC3E}">
        <p14:creationId xmlns:p14="http://schemas.microsoft.com/office/powerpoint/2010/main" val="33153405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886700" cy="1325563"/>
          </a:xfrm>
        </p:spPr>
        <p:txBody>
          <a:bodyPr>
            <a:normAutofit/>
          </a:bodyPr>
          <a:lstStyle/>
          <a:p>
            <a:pPr algn="ctr"/>
            <a:r>
              <a:rPr lang="en-US" sz="4800" b="1" dirty="0" smtClean="0">
                <a:solidFill>
                  <a:schemeClr val="accent1">
                    <a:lumMod val="75000"/>
                  </a:schemeClr>
                </a:solidFill>
              </a:rPr>
              <a:t>Case Study</a:t>
            </a:r>
            <a:endParaRPr lang="en-US" sz="4800" b="1" dirty="0">
              <a:solidFill>
                <a:schemeClr val="accent1">
                  <a:lumMod val="75000"/>
                </a:schemeClr>
              </a:solidFill>
            </a:endParaRPr>
          </a:p>
        </p:txBody>
      </p:sp>
      <p:sp>
        <p:nvSpPr>
          <p:cNvPr id="3" name="Content Placeholder 2"/>
          <p:cNvSpPr>
            <a:spLocks noGrp="1"/>
          </p:cNvSpPr>
          <p:nvPr>
            <p:ph idx="1"/>
          </p:nvPr>
        </p:nvSpPr>
        <p:spPr>
          <a:ln w="28575">
            <a:solidFill>
              <a:srgbClr val="FF0000"/>
            </a:solidFill>
            <a:prstDash val="dash"/>
          </a:ln>
        </p:spPr>
        <p:txBody>
          <a:bodyPr>
            <a:normAutofit/>
          </a:bodyPr>
          <a:lstStyle/>
          <a:p>
            <a:pPr marL="0" indent="0">
              <a:buNone/>
            </a:pPr>
            <a:r>
              <a:rPr lang="en-US" sz="4000" dirty="0" smtClean="0"/>
              <a:t>Prepare a summary report of the major remote sensing systems that have application in the area of land and water resources.</a:t>
            </a:r>
            <a:endParaRPr lang="en-US" sz="4000" dirty="0"/>
          </a:p>
        </p:txBody>
      </p:sp>
    </p:spTree>
    <p:extLst>
      <p:ext uri="{BB962C8B-B14F-4D97-AF65-F5344CB8AC3E}">
        <p14:creationId xmlns:p14="http://schemas.microsoft.com/office/powerpoint/2010/main" val="7949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76200"/>
            <a:ext cx="5867400" cy="584775"/>
          </a:xfrm>
          <a:prstGeom prst="rect">
            <a:avLst/>
          </a:prstGeom>
          <a:noFill/>
        </p:spPr>
        <p:txBody>
          <a:bodyPr wrap="square" rtlCol="0">
            <a:spAutoFit/>
          </a:bodyPr>
          <a:lstStyle/>
          <a:p>
            <a:r>
              <a:rPr lang="en-US" sz="3200" b="1" dirty="0" smtClean="0">
                <a:solidFill>
                  <a:schemeClr val="accent1">
                    <a:lumMod val="75000"/>
                  </a:schemeClr>
                </a:solidFill>
                <a:latin typeface="Cambria" panose="02040503050406030204" pitchFamily="18" charset="0"/>
                <a:ea typeface="Cambria" panose="02040503050406030204" pitchFamily="18" charset="0"/>
              </a:rPr>
              <a:t>Electromagnetic Spectrum</a:t>
            </a:r>
            <a:endParaRPr lang="en-US" sz="32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228600" y="609600"/>
            <a:ext cx="8915400" cy="1077218"/>
          </a:xfrm>
          <a:prstGeom prst="rect">
            <a:avLst/>
          </a:prstGeom>
          <a:noFill/>
        </p:spPr>
        <p:txBody>
          <a:bodyPr wrap="square" rtlCol="0">
            <a:spAutoFit/>
          </a:bodyPr>
          <a:lstStyle/>
          <a:p>
            <a:r>
              <a:rPr lang="en-US" sz="3200" dirty="0" smtClean="0">
                <a:ea typeface="Cambria" panose="02040503050406030204" pitchFamily="18" charset="0"/>
              </a:rPr>
              <a:t>The </a:t>
            </a:r>
            <a:r>
              <a:rPr lang="en-US" sz="3200" b="1" dirty="0" smtClean="0">
                <a:ea typeface="Cambria" panose="02040503050406030204" pitchFamily="18" charset="0"/>
              </a:rPr>
              <a:t>total range </a:t>
            </a:r>
            <a:r>
              <a:rPr lang="en-US" sz="3200" dirty="0" smtClean="0">
                <a:ea typeface="Cambria" panose="02040503050406030204" pitchFamily="18" charset="0"/>
              </a:rPr>
              <a:t>of wavelengths of Electromagnetic radiation is called Electromagnetic Spectrum.</a:t>
            </a:r>
            <a:endParaRPr lang="en-US" sz="3200" dirty="0">
              <a:ea typeface="Cambria" panose="02040503050406030204" pitchFamily="18" charset="0"/>
            </a:endParaRPr>
          </a:p>
        </p:txBody>
      </p:sp>
      <p:pic>
        <p:nvPicPr>
          <p:cNvPr id="3074" name="Picture 2" descr="https://img.purch.com/h/1400/aHR0cDovL3d3dy5saXZlc2NpZW5jZS5jb20vaW1hZ2VzL2kvMDAwLzA3NC82MDcvb3JpZ2luYWwvZW0tc3BlY3RydW0uanBnPzE0MjYyMjM2N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39218"/>
            <a:ext cx="8193087" cy="49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121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7886700" cy="1325563"/>
          </a:xfrm>
        </p:spPr>
        <p:txBody>
          <a:bodyPr>
            <a:normAutofit/>
          </a:bodyPr>
          <a:lstStyle/>
          <a:p>
            <a:pPr algn="ctr"/>
            <a:r>
              <a:rPr lang="en-US" sz="4800" b="1" dirty="0" smtClean="0"/>
              <a:t>End of Session</a:t>
            </a:r>
            <a:endParaRPr lang="en-US" sz="4800" b="1" dirty="0"/>
          </a:p>
        </p:txBody>
      </p:sp>
    </p:spTree>
    <p:extLst>
      <p:ext uri="{BB962C8B-B14F-4D97-AF65-F5344CB8AC3E}">
        <p14:creationId xmlns:p14="http://schemas.microsoft.com/office/powerpoint/2010/main" val="162418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lectromagnetic spectrum and waveleng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8" y="690265"/>
            <a:ext cx="8979118"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228600"/>
            <a:ext cx="3923190" cy="461665"/>
          </a:xfrm>
          <a:prstGeom prst="rect">
            <a:avLst/>
          </a:prstGeom>
        </p:spPr>
        <p:txBody>
          <a:bodyPr wrap="none">
            <a:spAutoFit/>
          </a:bodyPr>
          <a:lstStyle/>
          <a:p>
            <a:r>
              <a:rPr lang="en-US" sz="2400" b="1" dirty="0">
                <a:solidFill>
                  <a:schemeClr val="accent1">
                    <a:lumMod val="75000"/>
                  </a:schemeClr>
                </a:solidFill>
                <a:latin typeface="Cambria" panose="02040503050406030204" pitchFamily="18" charset="0"/>
                <a:ea typeface="Cambria" panose="02040503050406030204" pitchFamily="18" charset="0"/>
              </a:rPr>
              <a:t>Electromagnetic Spectrum</a:t>
            </a:r>
          </a:p>
        </p:txBody>
      </p:sp>
      <p:sp>
        <p:nvSpPr>
          <p:cNvPr id="3" name="Rectangle 2"/>
          <p:cNvSpPr/>
          <p:nvPr/>
        </p:nvSpPr>
        <p:spPr>
          <a:xfrm>
            <a:off x="381000" y="5715000"/>
            <a:ext cx="8991600" cy="923330"/>
          </a:xfrm>
          <a:prstGeom prst="rect">
            <a:avLst/>
          </a:prstGeom>
        </p:spPr>
        <p:txBody>
          <a:bodyPr wrap="square">
            <a:spAutoFit/>
          </a:bodyPr>
          <a:lstStyle/>
          <a:p>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electromagnetic spectrum is generally divided into seven regions, in order of decreasing wavelength and increasing energy and frequency: radio waves, microwaves, infrared, visible light, ultraviolet, X-rays and gamma rays.</a:t>
            </a:r>
            <a:endParaRPr lang="en-US" dirty="0"/>
          </a:p>
        </p:txBody>
      </p:sp>
    </p:spTree>
    <p:extLst>
      <p:ext uri="{BB962C8B-B14F-4D97-AF65-F5344CB8AC3E}">
        <p14:creationId xmlns:p14="http://schemas.microsoft.com/office/powerpoint/2010/main" val="142378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79687"/>
            <a:ext cx="9144000" cy="5078313"/>
          </a:xfrm>
          <a:prstGeom prst="rect">
            <a:avLst/>
          </a:prstGeom>
        </p:spPr>
        <p:txBody>
          <a:bodyPr wrap="square">
            <a:spAutoFit/>
          </a:bodyPr>
          <a:lstStyle/>
          <a:p>
            <a:pPr fontAlgn="base"/>
            <a:r>
              <a:rPr lang="en-US" b="1" dirty="0">
                <a:solidFill>
                  <a:schemeClr val="accent1">
                    <a:lumMod val="75000"/>
                  </a:schemeClr>
                </a:solidFill>
                <a:latin typeface="inherit"/>
              </a:rPr>
              <a:t>Radio waves</a:t>
            </a:r>
            <a:endParaRPr lang="en-US" b="1" dirty="0">
              <a:solidFill>
                <a:schemeClr val="accent1">
                  <a:lumMod val="75000"/>
                </a:schemeClr>
              </a:solidFill>
              <a:latin typeface="Open Sans"/>
            </a:endParaRPr>
          </a:p>
          <a:p>
            <a:pPr fontAlgn="base"/>
            <a:r>
              <a:rPr lang="en-US" dirty="0">
                <a:solidFill>
                  <a:srgbClr val="5B5B5B"/>
                </a:solidFill>
                <a:latin typeface="Open Sans"/>
              </a:rPr>
              <a:t>Radio waves are at the lowest range of the EM spectrum, with frequencies of up to about 30 billion hertz, or 30 gigahertz (GHz), and wavelengths greater than about 10 millimeters (0.4 inches). Radio is used primarily for communications including voice, data and entertainment media</a:t>
            </a:r>
            <a:r>
              <a:rPr lang="en-US" dirty="0" smtClean="0">
                <a:solidFill>
                  <a:srgbClr val="5B5B5B"/>
                </a:solidFill>
                <a:latin typeface="Open Sans"/>
              </a:rPr>
              <a:t>.</a:t>
            </a:r>
          </a:p>
          <a:p>
            <a:pPr fontAlgn="base"/>
            <a:endParaRPr lang="en-US" dirty="0" smtClean="0">
              <a:solidFill>
                <a:srgbClr val="5B5B5B"/>
              </a:solidFill>
              <a:latin typeface="Open Sans"/>
            </a:endParaRPr>
          </a:p>
          <a:p>
            <a:pPr fontAlgn="base"/>
            <a:r>
              <a:rPr lang="en-US" b="1" dirty="0">
                <a:solidFill>
                  <a:schemeClr val="accent1">
                    <a:lumMod val="75000"/>
                  </a:schemeClr>
                </a:solidFill>
                <a:latin typeface="inherit"/>
              </a:rPr>
              <a:t>Microwaves</a:t>
            </a:r>
          </a:p>
          <a:p>
            <a:pPr fontAlgn="base"/>
            <a:r>
              <a:rPr lang="en-US" dirty="0">
                <a:solidFill>
                  <a:srgbClr val="5B5B5B"/>
                </a:solidFill>
                <a:latin typeface="Open Sans"/>
              </a:rPr>
              <a:t>Microwaves fall in the range of the EM spectrum between radio and IR. They have frequencies from about 3 GHz up to about 30 trillion hertz, or 30 terahertz (THz), and wavelengths of about 10 mm (0.4 inches) to 100 micrometers (</a:t>
            </a:r>
            <a:r>
              <a:rPr lang="en-US" dirty="0" err="1">
                <a:solidFill>
                  <a:srgbClr val="5B5B5B"/>
                </a:solidFill>
                <a:latin typeface="Open Sans"/>
              </a:rPr>
              <a:t>μm</a:t>
            </a:r>
            <a:r>
              <a:rPr lang="en-US" dirty="0">
                <a:solidFill>
                  <a:srgbClr val="5B5B5B"/>
                </a:solidFill>
                <a:latin typeface="Open Sans"/>
              </a:rPr>
              <a:t>), or 0.004 inches. Microwaves are used for high-bandwidth communications, radar and as a heat source for microwave ovens and industrial applications.</a:t>
            </a: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Infrared </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Visible Light</a:t>
            </a:r>
          </a:p>
          <a:p>
            <a:pPr fontAlgn="base"/>
            <a:r>
              <a:rPr lang="en-US" b="1" dirty="0" err="1">
                <a:solidFill>
                  <a:schemeClr val="accent1">
                    <a:lumMod val="75000"/>
                  </a:schemeClr>
                </a:solidFill>
                <a:latin typeface="inherit"/>
              </a:rPr>
              <a:t>UltraViolet</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X-ray</a:t>
            </a:r>
          </a:p>
          <a:p>
            <a:pPr fontAlgn="base"/>
            <a:r>
              <a:rPr lang="en-US" b="1" dirty="0">
                <a:solidFill>
                  <a:schemeClr val="accent1">
                    <a:lumMod val="75000"/>
                  </a:schemeClr>
                </a:solidFill>
                <a:latin typeface="inherit"/>
              </a:rPr>
              <a:t>Gamma</a:t>
            </a:r>
          </a:p>
        </p:txBody>
      </p:sp>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699" y="0"/>
            <a:ext cx="870515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78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10077</TotalTime>
  <Words>3405</Words>
  <Application>Microsoft Office PowerPoint</Application>
  <PresentationFormat>On-screen Show (4:3)</PresentationFormat>
  <Paragraphs>400</Paragraphs>
  <Slides>70</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ＭＳ Ｐゴシック</vt:lpstr>
      <vt:lpstr>Arial</vt:lpstr>
      <vt:lpstr>Book Antiqua</vt:lpstr>
      <vt:lpstr>Calibri</vt:lpstr>
      <vt:lpstr>Calibri Light</vt:lpstr>
      <vt:lpstr>Cambria</vt:lpstr>
      <vt:lpstr>inherit</vt:lpstr>
      <vt:lpstr>Open Sans</vt:lpstr>
      <vt:lpstr>Symbol</vt:lpstr>
      <vt:lpstr>Times New Roman</vt:lpstr>
      <vt:lpstr>Wingdings</vt:lpstr>
      <vt:lpstr>Office Theme</vt:lpstr>
      <vt:lpstr>  Introduction to Remote Sensing   </vt:lpstr>
      <vt:lpstr>What is Remote sensing ?</vt:lpstr>
      <vt:lpstr>PowerPoint Presentation</vt:lpstr>
      <vt:lpstr>PowerPoint Presentation</vt:lpstr>
      <vt:lpstr>Why Remote Sensing(RS)?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Sensing Process</vt:lpstr>
      <vt:lpstr>Remote Sensing Process</vt:lpstr>
      <vt:lpstr>Remote Sensing Process</vt:lpstr>
      <vt:lpstr>Atmospheric window</vt:lpstr>
      <vt:lpstr> Energy interaction in Atmosphere </vt:lpstr>
      <vt:lpstr>Scattering</vt:lpstr>
      <vt:lpstr>Rayleigh Scattering</vt:lpstr>
      <vt:lpstr>Mie Scattering</vt:lpstr>
      <vt:lpstr>Non Selective Scattering</vt:lpstr>
      <vt:lpstr>Absorption</vt:lpstr>
      <vt:lpstr>Transmission</vt:lpstr>
      <vt:lpstr>PowerPoint Presentation</vt:lpstr>
      <vt:lpstr> Energy interaction with earth surface </vt:lpstr>
      <vt:lpstr>Reflection</vt:lpstr>
      <vt:lpstr> Spectral reflectancy </vt:lpstr>
      <vt:lpstr>Spectral Reflectance Curve</vt:lpstr>
      <vt:lpstr>Spectral reflectance curve of different materials </vt:lpstr>
      <vt:lpstr>Remote Sensing Process</vt:lpstr>
      <vt:lpstr>Conversion of the reflected energy into data</vt:lpstr>
      <vt:lpstr>Remote Sensing Process</vt:lpstr>
      <vt:lpstr>Remote Sensing Process</vt:lpstr>
      <vt:lpstr>Remote Sensing Platforms</vt:lpstr>
      <vt:lpstr>Remote Sensing Sensors</vt:lpstr>
      <vt:lpstr>PowerPoint Presentation</vt:lpstr>
      <vt:lpstr>Active sensors</vt:lpstr>
      <vt:lpstr>Whisk broom and Pushbroom Sensor  </vt:lpstr>
      <vt:lpstr>Cross-track (Whiskbroom) sensor </vt:lpstr>
      <vt:lpstr>Along-track (Push broom) Sensor </vt:lpstr>
      <vt:lpstr>Whiskbroom vs. Pushbroom </vt:lpstr>
      <vt:lpstr>PowerPoint Presentation</vt:lpstr>
      <vt:lpstr>Resolution</vt:lpstr>
      <vt:lpstr>Resolution</vt:lpstr>
      <vt:lpstr>Spatial Resolution</vt:lpstr>
      <vt:lpstr>Spectral Resolution</vt:lpstr>
      <vt:lpstr>Spectral Resolution</vt:lpstr>
      <vt:lpstr>Radiometric Resolution</vt:lpstr>
      <vt:lpstr>PowerPoint Presentation</vt:lpstr>
      <vt:lpstr>PowerPoint Presentation</vt:lpstr>
      <vt:lpstr>Temporal Resolution</vt:lpstr>
      <vt:lpstr>PowerPoint Presentation</vt:lpstr>
      <vt:lpstr>Image Interpretation</vt:lpstr>
      <vt:lpstr>Visual Image Interpretation</vt:lpstr>
      <vt:lpstr>Visual Image Interpretation</vt:lpstr>
      <vt:lpstr>Interpretation elements</vt:lpstr>
      <vt:lpstr>Interpretation elements</vt:lpstr>
      <vt:lpstr>Some Remote Sensing Systems (Satellites and Sensors)</vt:lpstr>
      <vt:lpstr>PowerPoint Presentation</vt:lpstr>
      <vt:lpstr>PowerPoint Presentation</vt:lpstr>
      <vt:lpstr>Landsat ETM+ spectral bands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End of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One</dc:title>
  <dc:creator>User</dc:creator>
  <cp:lastModifiedBy>Mahesh Thapa</cp:lastModifiedBy>
  <cp:revision>268</cp:revision>
  <cp:lastPrinted>2020-12-29T10:44:39Z</cp:lastPrinted>
  <dcterms:created xsi:type="dcterms:W3CDTF">2015-08-11T16:18:39Z</dcterms:created>
  <dcterms:modified xsi:type="dcterms:W3CDTF">2020-12-29T10:48:56Z</dcterms:modified>
</cp:coreProperties>
</file>